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10287000" cx="18288000"/>
  <p:notesSz cx="6858000" cy="9144000"/>
  <p:embeddedFontLst>
    <p:embeddedFont>
      <p:font typeface="Open Sans"/>
      <p:bold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:go="http://customooxmlschemas.google.com/" r:id="rId26" roundtripDataSignature="AMtx7mg2BaMDiJNxqwiS1qiJmzG3X0hNw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OpenSans-bold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customschemas.google.com/relationships/presentationmetadata" Target="metadata"/><Relationship Id="rId25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9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0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0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1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1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" name="Google Shape;18;p2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2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3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23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2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2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4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" name="Google Shape;36;p24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7" name="Google Shape;37;p2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2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25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25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4" name="Google Shape;44;p25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25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6" name="Google Shape;46;p2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2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7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7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8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8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4.png"/><Relationship Id="rId7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1.png"/><Relationship Id="rId4" Type="http://schemas.openxmlformats.org/officeDocument/2006/relationships/image" Target="../media/image3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38.png"/><Relationship Id="rId5" Type="http://schemas.openxmlformats.org/officeDocument/2006/relationships/image" Target="../media/image40.png"/><Relationship Id="rId6" Type="http://schemas.openxmlformats.org/officeDocument/2006/relationships/image" Target="../media/image39.png"/><Relationship Id="rId7" Type="http://schemas.openxmlformats.org/officeDocument/2006/relationships/image" Target="../media/image43.png"/><Relationship Id="rId8" Type="http://schemas.openxmlformats.org/officeDocument/2006/relationships/image" Target="../media/image5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9.png"/><Relationship Id="rId4" Type="http://schemas.openxmlformats.org/officeDocument/2006/relationships/image" Target="../media/image4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2.png"/><Relationship Id="rId4" Type="http://schemas.openxmlformats.org/officeDocument/2006/relationships/image" Target="../media/image5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2.png"/><Relationship Id="rId4" Type="http://schemas.openxmlformats.org/officeDocument/2006/relationships/image" Target="../media/image4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Relationship Id="rId5" Type="http://schemas.openxmlformats.org/officeDocument/2006/relationships/image" Target="../media/image5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2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2.gif"/><Relationship Id="rId4" Type="http://schemas.openxmlformats.org/officeDocument/2006/relationships/image" Target="../media/image17.png"/><Relationship Id="rId5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1.png"/><Relationship Id="rId4" Type="http://schemas.openxmlformats.org/officeDocument/2006/relationships/image" Target="../media/image28.png"/><Relationship Id="rId5" Type="http://schemas.openxmlformats.org/officeDocument/2006/relationships/image" Target="../media/image24.png"/><Relationship Id="rId6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2.png"/><Relationship Id="rId4" Type="http://schemas.openxmlformats.org/officeDocument/2006/relationships/image" Target="../media/image37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E1B5B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/>
          <p:nvPr/>
        </p:nvSpPr>
        <p:spPr>
          <a:xfrm>
            <a:off x="6214742" y="-3872538"/>
            <a:ext cx="13748604" cy="7749213"/>
          </a:xfrm>
          <a:custGeom>
            <a:rect b="b" l="l" r="r" t="t"/>
            <a:pathLst>
              <a:path extrusionOk="0" h="7749213" w="13748604">
                <a:moveTo>
                  <a:pt x="0" y="0"/>
                </a:moveTo>
                <a:lnTo>
                  <a:pt x="13748604" y="0"/>
                </a:lnTo>
                <a:lnTo>
                  <a:pt x="13748604" y="7749213"/>
                </a:lnTo>
                <a:lnTo>
                  <a:pt x="0" y="774921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" name="Google Shape;85;p1"/>
          <p:cNvSpPr/>
          <p:nvPr/>
        </p:nvSpPr>
        <p:spPr>
          <a:xfrm>
            <a:off x="10740788" y="611747"/>
            <a:ext cx="6518512" cy="2275553"/>
          </a:xfrm>
          <a:custGeom>
            <a:rect b="b" l="l" r="r" t="t"/>
            <a:pathLst>
              <a:path extrusionOk="0" h="2275553" w="6518512">
                <a:moveTo>
                  <a:pt x="0" y="0"/>
                </a:moveTo>
                <a:lnTo>
                  <a:pt x="6518512" y="0"/>
                </a:lnTo>
                <a:lnTo>
                  <a:pt x="6518512" y="2275553"/>
                </a:lnTo>
                <a:lnTo>
                  <a:pt x="0" y="227555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grpSp>
        <p:nvGrpSpPr>
          <p:cNvPr id="86" name="Google Shape;86;p1"/>
          <p:cNvGrpSpPr/>
          <p:nvPr/>
        </p:nvGrpSpPr>
        <p:grpSpPr>
          <a:xfrm>
            <a:off x="1461852" y="1830482"/>
            <a:ext cx="15364295" cy="6445210"/>
            <a:chOff x="0" y="-47625"/>
            <a:chExt cx="4046563" cy="1697504"/>
          </a:xfrm>
        </p:grpSpPr>
        <p:sp>
          <p:nvSpPr>
            <p:cNvPr id="87" name="Google Shape;87;p1"/>
            <p:cNvSpPr/>
            <p:nvPr/>
          </p:nvSpPr>
          <p:spPr>
            <a:xfrm>
              <a:off x="0" y="0"/>
              <a:ext cx="4046563" cy="1649879"/>
            </a:xfrm>
            <a:custGeom>
              <a:rect b="b" l="l" r="r" t="t"/>
              <a:pathLst>
                <a:path extrusionOk="0" h="1649879" w="4046563">
                  <a:moveTo>
                    <a:pt x="25698" y="0"/>
                  </a:moveTo>
                  <a:lnTo>
                    <a:pt x="4020865" y="0"/>
                  </a:lnTo>
                  <a:cubicBezTo>
                    <a:pt x="4027681" y="0"/>
                    <a:pt x="4034217" y="2708"/>
                    <a:pt x="4039036" y="7527"/>
                  </a:cubicBezTo>
                  <a:cubicBezTo>
                    <a:pt x="4043856" y="12346"/>
                    <a:pt x="4046563" y="18883"/>
                    <a:pt x="4046563" y="25698"/>
                  </a:cubicBezTo>
                  <a:lnTo>
                    <a:pt x="4046563" y="1624181"/>
                  </a:lnTo>
                  <a:cubicBezTo>
                    <a:pt x="4046563" y="1630996"/>
                    <a:pt x="4043856" y="1637533"/>
                    <a:pt x="4039036" y="1642352"/>
                  </a:cubicBezTo>
                  <a:cubicBezTo>
                    <a:pt x="4034217" y="1647171"/>
                    <a:pt x="4027681" y="1649879"/>
                    <a:pt x="4020865" y="1649879"/>
                  </a:cubicBezTo>
                  <a:lnTo>
                    <a:pt x="25698" y="1649879"/>
                  </a:lnTo>
                  <a:cubicBezTo>
                    <a:pt x="18883" y="1649879"/>
                    <a:pt x="12346" y="1647171"/>
                    <a:pt x="7527" y="1642352"/>
                  </a:cubicBezTo>
                  <a:cubicBezTo>
                    <a:pt x="2708" y="1637533"/>
                    <a:pt x="0" y="1630996"/>
                    <a:pt x="0" y="1624181"/>
                  </a:cubicBezTo>
                  <a:lnTo>
                    <a:pt x="0" y="25698"/>
                  </a:lnTo>
                  <a:cubicBezTo>
                    <a:pt x="0" y="18883"/>
                    <a:pt x="2708" y="12346"/>
                    <a:pt x="7527" y="7527"/>
                  </a:cubicBezTo>
                  <a:cubicBezTo>
                    <a:pt x="12346" y="2708"/>
                    <a:pt x="18883" y="0"/>
                    <a:pt x="25698" y="0"/>
                  </a:cubicBezTo>
                  <a:close/>
                </a:path>
              </a:pathLst>
            </a:custGeom>
            <a:solidFill>
              <a:srgbClr val="E1D5F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"/>
            <p:cNvSpPr txBox="1"/>
            <p:nvPr/>
          </p:nvSpPr>
          <p:spPr>
            <a:xfrm>
              <a:off x="0" y="-47625"/>
              <a:ext cx="4046563" cy="169750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4294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9" name="Google Shape;89;p1"/>
          <p:cNvSpPr/>
          <p:nvPr/>
        </p:nvSpPr>
        <p:spPr>
          <a:xfrm>
            <a:off x="14481174" y="5638089"/>
            <a:ext cx="611966" cy="989788"/>
          </a:xfrm>
          <a:custGeom>
            <a:rect b="b" l="l" r="r" t="t"/>
            <a:pathLst>
              <a:path extrusionOk="0" h="989788" w="611966">
                <a:moveTo>
                  <a:pt x="0" y="0"/>
                </a:moveTo>
                <a:lnTo>
                  <a:pt x="611966" y="0"/>
                </a:lnTo>
                <a:lnTo>
                  <a:pt x="611966" y="989788"/>
                </a:lnTo>
                <a:lnTo>
                  <a:pt x="0" y="9897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0" name="Google Shape;90;p1"/>
          <p:cNvSpPr/>
          <p:nvPr/>
        </p:nvSpPr>
        <p:spPr>
          <a:xfrm>
            <a:off x="695625" y="2275553"/>
            <a:ext cx="2886516" cy="514325"/>
          </a:xfrm>
          <a:custGeom>
            <a:rect b="b" l="l" r="r" t="t"/>
            <a:pathLst>
              <a:path extrusionOk="0" h="514325" w="2886516">
                <a:moveTo>
                  <a:pt x="0" y="0"/>
                </a:moveTo>
                <a:lnTo>
                  <a:pt x="2886516" y="0"/>
                </a:lnTo>
                <a:lnTo>
                  <a:pt x="2886516" y="514325"/>
                </a:lnTo>
                <a:lnTo>
                  <a:pt x="0" y="51432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1" name="Google Shape;91;p1"/>
          <p:cNvSpPr/>
          <p:nvPr/>
        </p:nvSpPr>
        <p:spPr>
          <a:xfrm>
            <a:off x="6774105" y="8931784"/>
            <a:ext cx="4374886" cy="1527233"/>
          </a:xfrm>
          <a:custGeom>
            <a:rect b="b" l="l" r="r" t="t"/>
            <a:pathLst>
              <a:path extrusionOk="0" h="1527233" w="4374886">
                <a:moveTo>
                  <a:pt x="0" y="0"/>
                </a:moveTo>
                <a:lnTo>
                  <a:pt x="4374886" y="0"/>
                </a:lnTo>
                <a:lnTo>
                  <a:pt x="4374886" y="1527232"/>
                </a:lnTo>
                <a:lnTo>
                  <a:pt x="0" y="152723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2" name="Google Shape;92;p1"/>
          <p:cNvSpPr/>
          <p:nvPr/>
        </p:nvSpPr>
        <p:spPr>
          <a:xfrm>
            <a:off x="9619214" y="787933"/>
            <a:ext cx="481533" cy="481533"/>
          </a:xfrm>
          <a:custGeom>
            <a:rect b="b" l="l" r="r" t="t"/>
            <a:pathLst>
              <a:path extrusionOk="0" h="481533" w="481533">
                <a:moveTo>
                  <a:pt x="0" y="0"/>
                </a:moveTo>
                <a:lnTo>
                  <a:pt x="481533" y="0"/>
                </a:lnTo>
                <a:lnTo>
                  <a:pt x="481533" y="481534"/>
                </a:lnTo>
                <a:lnTo>
                  <a:pt x="0" y="4815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3" name="Google Shape;93;p1"/>
          <p:cNvSpPr/>
          <p:nvPr/>
        </p:nvSpPr>
        <p:spPr>
          <a:xfrm>
            <a:off x="1028700" y="534866"/>
            <a:ext cx="814608" cy="814608"/>
          </a:xfrm>
          <a:custGeom>
            <a:rect b="b" l="l" r="r" t="t"/>
            <a:pathLst>
              <a:path extrusionOk="0" h="814608" w="814608">
                <a:moveTo>
                  <a:pt x="0" y="0"/>
                </a:moveTo>
                <a:lnTo>
                  <a:pt x="814608" y="0"/>
                </a:lnTo>
                <a:lnTo>
                  <a:pt x="814608" y="814608"/>
                </a:lnTo>
                <a:lnTo>
                  <a:pt x="0" y="81460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4" name="Google Shape;94;p1"/>
          <p:cNvSpPr/>
          <p:nvPr/>
        </p:nvSpPr>
        <p:spPr>
          <a:xfrm>
            <a:off x="12247027" y="8931784"/>
            <a:ext cx="1109147" cy="1109147"/>
          </a:xfrm>
          <a:custGeom>
            <a:rect b="b" l="l" r="r" t="t"/>
            <a:pathLst>
              <a:path extrusionOk="0" h="1109147" w="1109147">
                <a:moveTo>
                  <a:pt x="0" y="0"/>
                </a:moveTo>
                <a:lnTo>
                  <a:pt x="1109146" y="0"/>
                </a:lnTo>
                <a:lnTo>
                  <a:pt x="1109146" y="1109147"/>
                </a:lnTo>
                <a:lnTo>
                  <a:pt x="0" y="110914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5" name="Google Shape;95;p1"/>
          <p:cNvSpPr/>
          <p:nvPr/>
        </p:nvSpPr>
        <p:spPr>
          <a:xfrm>
            <a:off x="3255665" y="9017533"/>
            <a:ext cx="481533" cy="481533"/>
          </a:xfrm>
          <a:custGeom>
            <a:rect b="b" l="l" r="r" t="t"/>
            <a:pathLst>
              <a:path extrusionOk="0" h="481533" w="481533">
                <a:moveTo>
                  <a:pt x="0" y="0"/>
                </a:moveTo>
                <a:lnTo>
                  <a:pt x="481533" y="0"/>
                </a:lnTo>
                <a:lnTo>
                  <a:pt x="481533" y="481534"/>
                </a:lnTo>
                <a:lnTo>
                  <a:pt x="0" y="4815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96" name="Google Shape;96;p1"/>
          <p:cNvSpPr txBox="1"/>
          <p:nvPr/>
        </p:nvSpPr>
        <p:spPr>
          <a:xfrm>
            <a:off x="2138883" y="3162464"/>
            <a:ext cx="14010300" cy="27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0" u="none" cap="none" strike="noStrike">
                <a:solidFill>
                  <a:srgbClr val="2E1B5B"/>
                </a:solidFill>
                <a:latin typeface="Arial"/>
                <a:ea typeface="Arial"/>
                <a:cs typeface="Arial"/>
                <a:sym typeface="Arial"/>
              </a:rPr>
              <a:t>AULA </a:t>
            </a:r>
            <a:r>
              <a:rPr lang="en-US" sz="8000">
                <a:solidFill>
                  <a:srgbClr val="2E1B5B"/>
                </a:solidFill>
              </a:rPr>
              <a:t>PRÁTICA</a:t>
            </a:r>
            <a:r>
              <a:rPr b="0" i="0" lang="en-US" sz="8000" u="none" cap="none" strike="noStrike">
                <a:solidFill>
                  <a:srgbClr val="2E1B5B"/>
                </a:solidFill>
                <a:latin typeface="Arial"/>
                <a:ea typeface="Arial"/>
                <a:cs typeface="Arial"/>
                <a:sym typeface="Arial"/>
              </a:rPr>
              <a:t> DE ARTE EM 2D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BBFF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0"/>
          <p:cNvSpPr/>
          <p:nvPr/>
        </p:nvSpPr>
        <p:spPr>
          <a:xfrm rot="5400000">
            <a:off x="4073038" y="7141808"/>
            <a:ext cx="16736359" cy="2452742"/>
          </a:xfrm>
          <a:custGeom>
            <a:rect b="b" l="l" r="r" t="t"/>
            <a:pathLst>
              <a:path extrusionOk="0" h="2452742" w="16736359">
                <a:moveTo>
                  <a:pt x="0" y="0"/>
                </a:moveTo>
                <a:lnTo>
                  <a:pt x="16736358" y="0"/>
                </a:lnTo>
                <a:lnTo>
                  <a:pt x="16736358" y="2452742"/>
                </a:lnTo>
                <a:lnTo>
                  <a:pt x="0" y="24527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98" name="Google Shape;198;p10"/>
          <p:cNvSpPr txBox="1"/>
          <p:nvPr/>
        </p:nvSpPr>
        <p:spPr>
          <a:xfrm>
            <a:off x="6909153" y="642302"/>
            <a:ext cx="3486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US" sz="3699"/>
              <a:t>i</a:t>
            </a:r>
            <a:r>
              <a:rPr b="0" i="0" lang="en-US" sz="36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</a:t>
            </a:r>
            <a:r>
              <a:rPr lang="en-US" sz="3699"/>
              <a:t>i</a:t>
            </a:r>
            <a:r>
              <a:rPr b="0" i="0" lang="en-US" sz="36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ng </a:t>
            </a:r>
            <a:endParaRPr/>
          </a:p>
        </p:txBody>
      </p:sp>
      <p:sp>
        <p:nvSpPr>
          <p:cNvPr id="199" name="Google Shape;199;p10"/>
          <p:cNvSpPr txBox="1"/>
          <p:nvPr/>
        </p:nvSpPr>
        <p:spPr>
          <a:xfrm>
            <a:off x="0" y="1631694"/>
            <a:ext cx="8652300" cy="13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/>
              <a:t>OBJETIVO</a:t>
            </a: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  <a:p>
            <a:pPr indent="-226695" lvl="1" marL="45339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CRIAR a </a:t>
            </a:r>
            <a:r>
              <a:rPr lang="en-US" sz="2100"/>
              <a:t>i</a:t>
            </a: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lusão de maIor profundIdade de cor</a:t>
            </a:r>
            <a:r>
              <a:rPr lang="en-US" sz="2100"/>
              <a:t>es </a:t>
            </a: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em s</a:t>
            </a:r>
            <a:r>
              <a:rPr lang="en-US" sz="2100"/>
              <a:t>i</a:t>
            </a: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tuações com restr</a:t>
            </a:r>
            <a:r>
              <a:rPr lang="en-US" sz="2100"/>
              <a:t>i</a:t>
            </a: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ções de cores rea</a:t>
            </a:r>
            <a:r>
              <a:rPr lang="en-US" sz="2100"/>
              <a:t>i</a:t>
            </a: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ou auto-</a:t>
            </a:r>
            <a:r>
              <a:rPr lang="en-US" sz="2100"/>
              <a:t>i</a:t>
            </a: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mpostas</a:t>
            </a:r>
            <a:endParaRPr/>
          </a:p>
        </p:txBody>
      </p:sp>
      <p:sp>
        <p:nvSpPr>
          <p:cNvPr id="200" name="Google Shape;200;p10"/>
          <p:cNvSpPr txBox="1"/>
          <p:nvPr/>
        </p:nvSpPr>
        <p:spPr>
          <a:xfrm>
            <a:off x="652213" y="4200179"/>
            <a:ext cx="85638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 dithering usa os dados de cores de vários pixels de cores diferentes para transmitir novas informações de cores por meio da aplicação de certos </a:t>
            </a:r>
            <a:r>
              <a:rPr b="0" i="0" lang="en-US" sz="2100" u="none" cap="none" strike="noStrike">
                <a:solidFill>
                  <a:srgbClr val="000000"/>
                </a:solidFill>
                <a:highlight>
                  <a:srgbClr val="877CE0"/>
                </a:highlight>
                <a:latin typeface="Arial"/>
                <a:ea typeface="Arial"/>
                <a:cs typeface="Arial"/>
                <a:sym typeface="Arial"/>
              </a:rPr>
              <a:t>padrões de </a:t>
            </a:r>
            <a:r>
              <a:rPr lang="en-US" sz="2100">
                <a:highlight>
                  <a:srgbClr val="877CE0"/>
                </a:highlight>
              </a:rPr>
              <a:t>pontilhamento </a:t>
            </a:r>
            <a:r>
              <a:rPr lang="en-US" sz="2100"/>
              <a:t>que</a:t>
            </a: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implicam diferentes valores percebidos e cores. Portanto, a quantidade de uma cor dentro de uma área maior de outra cor afeta a cor geral percebida e pode transmitir um gradiente de cores ou uma transição suave entre as cores</a:t>
            </a:r>
            <a:endParaRPr/>
          </a:p>
        </p:txBody>
      </p:sp>
      <p:sp>
        <p:nvSpPr>
          <p:cNvPr id="201" name="Google Shape;201;p10"/>
          <p:cNvSpPr/>
          <p:nvPr/>
        </p:nvSpPr>
        <p:spPr>
          <a:xfrm rot="5400000">
            <a:off x="7868537" y="-1958829"/>
            <a:ext cx="16736359" cy="2452742"/>
          </a:xfrm>
          <a:custGeom>
            <a:rect b="b" l="l" r="r" t="t"/>
            <a:pathLst>
              <a:path extrusionOk="0" h="2452742" w="16736359">
                <a:moveTo>
                  <a:pt x="0" y="0"/>
                </a:moveTo>
                <a:lnTo>
                  <a:pt x="16736359" y="0"/>
                </a:lnTo>
                <a:lnTo>
                  <a:pt x="16736359" y="2452742"/>
                </a:lnTo>
                <a:lnTo>
                  <a:pt x="0" y="24527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BBFF"/>
        </a:solidFill>
      </p:bgPr>
    </p:bg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1"/>
          <p:cNvSpPr/>
          <p:nvPr/>
        </p:nvSpPr>
        <p:spPr>
          <a:xfrm>
            <a:off x="11983679" y="314106"/>
            <a:ext cx="5786645" cy="2805646"/>
          </a:xfrm>
          <a:custGeom>
            <a:rect b="b" l="l" r="r" t="t"/>
            <a:pathLst>
              <a:path extrusionOk="0" h="2805646" w="5786645">
                <a:moveTo>
                  <a:pt x="0" y="0"/>
                </a:moveTo>
                <a:lnTo>
                  <a:pt x="5786645" y="0"/>
                </a:lnTo>
                <a:lnTo>
                  <a:pt x="5786645" y="2805646"/>
                </a:lnTo>
                <a:lnTo>
                  <a:pt x="0" y="28056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7" name="Google Shape;207;p11"/>
          <p:cNvSpPr/>
          <p:nvPr/>
        </p:nvSpPr>
        <p:spPr>
          <a:xfrm>
            <a:off x="4864313" y="3687858"/>
            <a:ext cx="13265622" cy="6599142"/>
          </a:xfrm>
          <a:custGeom>
            <a:rect b="b" l="l" r="r" t="t"/>
            <a:pathLst>
              <a:path extrusionOk="0" h="6599142" w="13265622">
                <a:moveTo>
                  <a:pt x="0" y="0"/>
                </a:moveTo>
                <a:lnTo>
                  <a:pt x="13265622" y="0"/>
                </a:lnTo>
                <a:lnTo>
                  <a:pt x="13265622" y="6599142"/>
                </a:lnTo>
                <a:lnTo>
                  <a:pt x="0" y="659914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08" name="Google Shape;208;p11"/>
          <p:cNvSpPr txBox="1"/>
          <p:nvPr/>
        </p:nvSpPr>
        <p:spPr>
          <a:xfrm>
            <a:off x="207071" y="376761"/>
            <a:ext cx="11290053" cy="26136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Independentemente do aplicativo, alguns sprites são simplesmente pequenos demais para apresentarem pontilhamento em relação à quantidade de detalhes que podem conter. Por exemplo, eu não recomendaria o pontilhamento para a maioria dos sprites de personagens, especialmente aqueles que precisam ser animados.</a:t>
            </a:r>
            <a:endParaRPr/>
          </a:p>
        </p:txBody>
      </p:sp>
      <p:sp>
        <p:nvSpPr>
          <p:cNvPr id="209" name="Google Shape;209;p11"/>
          <p:cNvSpPr txBox="1"/>
          <p:nvPr/>
        </p:nvSpPr>
        <p:spPr>
          <a:xfrm>
            <a:off x="207071" y="4511077"/>
            <a:ext cx="4573725" cy="44711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96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Peças de 1 bit com pontilhamento se beneficiarão de uma resolução mais alta em geral, pois certos padrões de pontilhamento requerem inerentemente uma certa quantidade de pixels adjacentes disponíveis.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77CE0"/>
        </a:solidFill>
      </p:bgPr>
    </p:bg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2"/>
          <p:cNvSpPr/>
          <p:nvPr/>
        </p:nvSpPr>
        <p:spPr>
          <a:xfrm>
            <a:off x="290633" y="810411"/>
            <a:ext cx="963846" cy="963846"/>
          </a:xfrm>
          <a:custGeom>
            <a:rect b="b" l="l" r="r" t="t"/>
            <a:pathLst>
              <a:path extrusionOk="0" h="963846" w="963846">
                <a:moveTo>
                  <a:pt x="0" y="0"/>
                </a:moveTo>
                <a:lnTo>
                  <a:pt x="963846" y="0"/>
                </a:lnTo>
                <a:lnTo>
                  <a:pt x="963846" y="963846"/>
                </a:lnTo>
                <a:lnTo>
                  <a:pt x="0" y="9638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5" name="Google Shape;215;p12"/>
          <p:cNvSpPr/>
          <p:nvPr/>
        </p:nvSpPr>
        <p:spPr>
          <a:xfrm>
            <a:off x="351546" y="5561618"/>
            <a:ext cx="1805866" cy="1805866"/>
          </a:xfrm>
          <a:custGeom>
            <a:rect b="b" l="l" r="r" t="t"/>
            <a:pathLst>
              <a:path extrusionOk="0" h="1805866" w="1805866">
                <a:moveTo>
                  <a:pt x="0" y="0"/>
                </a:moveTo>
                <a:lnTo>
                  <a:pt x="1805866" y="0"/>
                </a:lnTo>
                <a:lnTo>
                  <a:pt x="1805866" y="1805867"/>
                </a:lnTo>
                <a:lnTo>
                  <a:pt x="0" y="18058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6" name="Google Shape;216;p12"/>
          <p:cNvSpPr/>
          <p:nvPr/>
        </p:nvSpPr>
        <p:spPr>
          <a:xfrm>
            <a:off x="16356367" y="1774257"/>
            <a:ext cx="1805866" cy="1805866"/>
          </a:xfrm>
          <a:custGeom>
            <a:rect b="b" l="l" r="r" t="t"/>
            <a:pathLst>
              <a:path extrusionOk="0" h="1805866" w="1805866">
                <a:moveTo>
                  <a:pt x="0" y="0"/>
                </a:moveTo>
                <a:lnTo>
                  <a:pt x="1805866" y="0"/>
                </a:lnTo>
                <a:lnTo>
                  <a:pt x="1805866" y="1805866"/>
                </a:lnTo>
                <a:lnTo>
                  <a:pt x="0" y="18058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7" name="Google Shape;217;p12"/>
          <p:cNvSpPr/>
          <p:nvPr/>
        </p:nvSpPr>
        <p:spPr>
          <a:xfrm>
            <a:off x="13456240" y="7990789"/>
            <a:ext cx="1805866" cy="1805866"/>
          </a:xfrm>
          <a:custGeom>
            <a:rect b="b" l="l" r="r" t="t"/>
            <a:pathLst>
              <a:path extrusionOk="0" h="1805866" w="1805866">
                <a:moveTo>
                  <a:pt x="0" y="0"/>
                </a:moveTo>
                <a:lnTo>
                  <a:pt x="1805866" y="0"/>
                </a:lnTo>
                <a:lnTo>
                  <a:pt x="1805866" y="1805866"/>
                </a:lnTo>
                <a:lnTo>
                  <a:pt x="0" y="18058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18" name="Google Shape;218;p12"/>
          <p:cNvSpPr txBox="1"/>
          <p:nvPr/>
        </p:nvSpPr>
        <p:spPr>
          <a:xfrm>
            <a:off x="1783407" y="562761"/>
            <a:ext cx="14721185" cy="1642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9200" u="none" cap="none" strike="noStrike">
                <a:solidFill>
                  <a:srgbClr val="FFE14D"/>
                </a:solidFill>
                <a:latin typeface="Arial"/>
                <a:ea typeface="Arial"/>
                <a:cs typeface="Arial"/>
                <a:sym typeface="Arial"/>
              </a:rPr>
              <a:t>Hora de praticar!</a:t>
            </a:r>
            <a:endParaRPr/>
          </a:p>
        </p:txBody>
      </p:sp>
      <p:sp>
        <p:nvSpPr>
          <p:cNvPr id="219" name="Google Shape;219;p12"/>
          <p:cNvSpPr txBox="1"/>
          <p:nvPr/>
        </p:nvSpPr>
        <p:spPr>
          <a:xfrm>
            <a:off x="1577913" y="3117554"/>
            <a:ext cx="14141478" cy="52136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96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863" u="none" cap="none" strike="noStrike">
                <a:solidFill>
                  <a:srgbClr val="CAD0DB"/>
                </a:solidFill>
                <a:latin typeface="Arial"/>
                <a:ea typeface="Arial"/>
                <a:cs typeface="Arial"/>
                <a:sym typeface="Arial"/>
              </a:rPr>
              <a:t>Abram o piskel no computador de vocês pelo navegador, e bora explorar essa ferramenta.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060CB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3"/>
          <p:cNvSpPr/>
          <p:nvPr/>
        </p:nvSpPr>
        <p:spPr>
          <a:xfrm>
            <a:off x="289661" y="1713344"/>
            <a:ext cx="963846" cy="963846"/>
          </a:xfrm>
          <a:custGeom>
            <a:rect b="b" l="l" r="r" t="t"/>
            <a:pathLst>
              <a:path extrusionOk="0" h="963846" w="963846">
                <a:moveTo>
                  <a:pt x="0" y="0"/>
                </a:moveTo>
                <a:lnTo>
                  <a:pt x="963846" y="0"/>
                </a:lnTo>
                <a:lnTo>
                  <a:pt x="963846" y="963846"/>
                </a:lnTo>
                <a:lnTo>
                  <a:pt x="0" y="9638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5" name="Google Shape;225;p13"/>
          <p:cNvSpPr/>
          <p:nvPr/>
        </p:nvSpPr>
        <p:spPr>
          <a:xfrm>
            <a:off x="289661" y="6051434"/>
            <a:ext cx="963846" cy="963846"/>
          </a:xfrm>
          <a:custGeom>
            <a:rect b="b" l="l" r="r" t="t"/>
            <a:pathLst>
              <a:path extrusionOk="0" h="963846" w="963846">
                <a:moveTo>
                  <a:pt x="0" y="0"/>
                </a:moveTo>
                <a:lnTo>
                  <a:pt x="963846" y="0"/>
                </a:lnTo>
                <a:lnTo>
                  <a:pt x="963846" y="963846"/>
                </a:lnTo>
                <a:lnTo>
                  <a:pt x="0" y="96384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6" name="Google Shape;226;p13"/>
          <p:cNvSpPr/>
          <p:nvPr/>
        </p:nvSpPr>
        <p:spPr>
          <a:xfrm>
            <a:off x="1253507" y="3845116"/>
            <a:ext cx="1805866" cy="1805866"/>
          </a:xfrm>
          <a:custGeom>
            <a:rect b="b" l="l" r="r" t="t"/>
            <a:pathLst>
              <a:path extrusionOk="0" h="1805866" w="1805866">
                <a:moveTo>
                  <a:pt x="0" y="0"/>
                </a:moveTo>
                <a:lnTo>
                  <a:pt x="1805866" y="0"/>
                </a:lnTo>
                <a:lnTo>
                  <a:pt x="1805866" y="1805867"/>
                </a:lnTo>
                <a:lnTo>
                  <a:pt x="0" y="180586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7" name="Google Shape;227;p13"/>
          <p:cNvSpPr/>
          <p:nvPr/>
        </p:nvSpPr>
        <p:spPr>
          <a:xfrm>
            <a:off x="11816681" y="125767"/>
            <a:ext cx="1805866" cy="1805866"/>
          </a:xfrm>
          <a:custGeom>
            <a:rect b="b" l="l" r="r" t="t"/>
            <a:pathLst>
              <a:path extrusionOk="0" h="1805866" w="1805866">
                <a:moveTo>
                  <a:pt x="0" y="0"/>
                </a:moveTo>
                <a:lnTo>
                  <a:pt x="1805866" y="0"/>
                </a:lnTo>
                <a:lnTo>
                  <a:pt x="1805866" y="1805866"/>
                </a:lnTo>
                <a:lnTo>
                  <a:pt x="0" y="18058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8" name="Google Shape;228;p13"/>
          <p:cNvSpPr/>
          <p:nvPr/>
        </p:nvSpPr>
        <p:spPr>
          <a:xfrm>
            <a:off x="14274080" y="2823315"/>
            <a:ext cx="1237308" cy="2043602"/>
          </a:xfrm>
          <a:custGeom>
            <a:rect b="b" l="l" r="r" t="t"/>
            <a:pathLst>
              <a:path extrusionOk="0" h="2043602" w="1237308">
                <a:moveTo>
                  <a:pt x="0" y="0"/>
                </a:moveTo>
                <a:lnTo>
                  <a:pt x="1237308" y="0"/>
                </a:lnTo>
                <a:lnTo>
                  <a:pt x="1237308" y="2043603"/>
                </a:lnTo>
                <a:lnTo>
                  <a:pt x="0" y="2043603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29" name="Google Shape;229;p13"/>
          <p:cNvSpPr/>
          <p:nvPr/>
        </p:nvSpPr>
        <p:spPr>
          <a:xfrm>
            <a:off x="12702228" y="1920323"/>
            <a:ext cx="1162398" cy="1805985"/>
          </a:xfrm>
          <a:custGeom>
            <a:rect b="b" l="l" r="r" t="t"/>
            <a:pathLst>
              <a:path extrusionOk="0" h="1805985" w="1162398">
                <a:moveTo>
                  <a:pt x="0" y="0"/>
                </a:moveTo>
                <a:lnTo>
                  <a:pt x="1162397" y="0"/>
                </a:lnTo>
                <a:lnTo>
                  <a:pt x="1162397" y="1805985"/>
                </a:lnTo>
                <a:lnTo>
                  <a:pt x="0" y="18059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0" name="Google Shape;230;p13"/>
          <p:cNvSpPr/>
          <p:nvPr/>
        </p:nvSpPr>
        <p:spPr>
          <a:xfrm>
            <a:off x="15774273" y="916798"/>
            <a:ext cx="1379214" cy="2809510"/>
          </a:xfrm>
          <a:custGeom>
            <a:rect b="b" l="l" r="r" t="t"/>
            <a:pathLst>
              <a:path extrusionOk="0" h="2809510" w="1379214">
                <a:moveTo>
                  <a:pt x="0" y="0"/>
                </a:moveTo>
                <a:lnTo>
                  <a:pt x="1379213" y="0"/>
                </a:lnTo>
                <a:lnTo>
                  <a:pt x="1379213" y="2809510"/>
                </a:lnTo>
                <a:lnTo>
                  <a:pt x="0" y="280951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1" name="Google Shape;231;p13"/>
          <p:cNvSpPr/>
          <p:nvPr/>
        </p:nvSpPr>
        <p:spPr>
          <a:xfrm>
            <a:off x="13982465" y="5194758"/>
            <a:ext cx="3583615" cy="3641043"/>
          </a:xfrm>
          <a:custGeom>
            <a:rect b="b" l="l" r="r" t="t"/>
            <a:pathLst>
              <a:path extrusionOk="0" h="3641043" w="3583615">
                <a:moveTo>
                  <a:pt x="0" y="0"/>
                </a:moveTo>
                <a:lnTo>
                  <a:pt x="3583615" y="0"/>
                </a:lnTo>
                <a:lnTo>
                  <a:pt x="3583615" y="3641044"/>
                </a:lnTo>
                <a:lnTo>
                  <a:pt x="0" y="364104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 b="-3088" l="0" r="0" t="-3088"/>
            </a:stretch>
          </a:blipFill>
          <a:ln>
            <a:noFill/>
          </a:ln>
        </p:spPr>
      </p:sp>
      <p:sp>
        <p:nvSpPr>
          <p:cNvPr id="232" name="Google Shape;232;p13"/>
          <p:cNvSpPr txBox="1"/>
          <p:nvPr/>
        </p:nvSpPr>
        <p:spPr>
          <a:xfrm>
            <a:off x="1434482" y="1297695"/>
            <a:ext cx="10879012" cy="169989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 primeiro treino será produzir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uma peça de xadrez  a sua escolha em 64 bit </a:t>
            </a:r>
            <a:endParaRPr/>
          </a:p>
        </p:txBody>
      </p:sp>
      <p:sp>
        <p:nvSpPr>
          <p:cNvPr id="233" name="Google Shape;233;p13"/>
          <p:cNvSpPr txBox="1"/>
          <p:nvPr/>
        </p:nvSpPr>
        <p:spPr>
          <a:xfrm>
            <a:off x="1761099" y="5555733"/>
            <a:ext cx="10941129" cy="28238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 segundo treino será produzir 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um gamsinho :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primeiro em 32x32 e depois em uma maior resolução 64x64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13"/>
          <p:cNvSpPr/>
          <p:nvPr/>
        </p:nvSpPr>
        <p:spPr>
          <a:xfrm>
            <a:off x="11557216" y="7015280"/>
            <a:ext cx="1805866" cy="1805866"/>
          </a:xfrm>
          <a:custGeom>
            <a:rect b="b" l="l" r="r" t="t"/>
            <a:pathLst>
              <a:path extrusionOk="0" h="1805866" w="1805866">
                <a:moveTo>
                  <a:pt x="0" y="0"/>
                </a:moveTo>
                <a:lnTo>
                  <a:pt x="1805866" y="0"/>
                </a:lnTo>
                <a:lnTo>
                  <a:pt x="1805866" y="1805866"/>
                </a:lnTo>
                <a:lnTo>
                  <a:pt x="0" y="18058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35" name="Google Shape;235;p13"/>
          <p:cNvSpPr txBox="1"/>
          <p:nvPr/>
        </p:nvSpPr>
        <p:spPr>
          <a:xfrm>
            <a:off x="514115" y="9787727"/>
            <a:ext cx="13468350" cy="2762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5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estas artes nao precisam ser enviadas, serão apenas para auxiliar no desenvolvimento de voces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30144"/>
        </a:solid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4"/>
          <p:cNvSpPr/>
          <p:nvPr/>
        </p:nvSpPr>
        <p:spPr>
          <a:xfrm>
            <a:off x="6539009" y="467619"/>
            <a:ext cx="11186764" cy="10207922"/>
          </a:xfrm>
          <a:custGeom>
            <a:rect b="b" l="l" r="r" t="t"/>
            <a:pathLst>
              <a:path extrusionOk="0" h="10207922" w="11186764">
                <a:moveTo>
                  <a:pt x="0" y="0"/>
                </a:moveTo>
                <a:lnTo>
                  <a:pt x="11186764" y="0"/>
                </a:lnTo>
                <a:lnTo>
                  <a:pt x="11186764" y="10207922"/>
                </a:lnTo>
                <a:lnTo>
                  <a:pt x="0" y="102079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1" name="Google Shape;241;p14"/>
          <p:cNvSpPr/>
          <p:nvPr/>
        </p:nvSpPr>
        <p:spPr>
          <a:xfrm>
            <a:off x="7234652" y="-352703"/>
            <a:ext cx="10024648" cy="10024648"/>
          </a:xfrm>
          <a:custGeom>
            <a:rect b="b" l="l" r="r" t="t"/>
            <a:pathLst>
              <a:path extrusionOk="0" h="10024648" w="10024648">
                <a:moveTo>
                  <a:pt x="0" y="0"/>
                </a:moveTo>
                <a:lnTo>
                  <a:pt x="10024648" y="0"/>
                </a:lnTo>
                <a:lnTo>
                  <a:pt x="10024648" y="10024649"/>
                </a:lnTo>
                <a:lnTo>
                  <a:pt x="0" y="100246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2" name="Google Shape;242;p14"/>
          <p:cNvSpPr txBox="1"/>
          <p:nvPr/>
        </p:nvSpPr>
        <p:spPr>
          <a:xfrm>
            <a:off x="529054" y="3076844"/>
            <a:ext cx="5579400" cy="4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2FCFC"/>
                </a:solidFill>
                <a:latin typeface="Open Sans"/>
                <a:ea typeface="Open Sans"/>
                <a:cs typeface="Open Sans"/>
                <a:sym typeface="Open Sans"/>
              </a:rPr>
              <a:t>Sintam-se a vontade para pegar suas </a:t>
            </a:r>
            <a:r>
              <a:rPr b="1" lang="en-US" sz="3600">
                <a:solidFill>
                  <a:srgbClr val="F2FCFC"/>
                </a:solidFill>
                <a:latin typeface="Open Sans"/>
                <a:ea typeface="Open Sans"/>
                <a:cs typeface="Open Sans"/>
                <a:sym typeface="Open Sans"/>
              </a:rPr>
              <a:t>próprias</a:t>
            </a:r>
            <a:r>
              <a:rPr b="1" i="0" lang="en-US" sz="3600" u="none" cap="none" strike="noStrike">
                <a:solidFill>
                  <a:srgbClr val="F2FCFC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-US" sz="3600">
                <a:solidFill>
                  <a:srgbClr val="F2FCFC"/>
                </a:solidFill>
                <a:latin typeface="Open Sans"/>
                <a:ea typeface="Open Sans"/>
                <a:cs typeface="Open Sans"/>
                <a:sym typeface="Open Sans"/>
              </a:rPr>
              <a:t>referências</a:t>
            </a:r>
            <a:r>
              <a:rPr b="1" i="0" lang="en-US" sz="3600" u="none" cap="none" strike="noStrike">
                <a:solidFill>
                  <a:srgbClr val="F2FCFC"/>
                </a:solidFill>
                <a:latin typeface="Open Sans"/>
                <a:ea typeface="Open Sans"/>
                <a:cs typeface="Open Sans"/>
                <a:sym typeface="Open Sans"/>
              </a:rPr>
              <a:t>, este é um exemplo de base produzido pela nossa artista Mary</a:t>
            </a:r>
            <a:r>
              <a:rPr b="1" lang="en-US" sz="3600">
                <a:solidFill>
                  <a:srgbClr val="F2FCFC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77CE0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5"/>
          <p:cNvSpPr/>
          <p:nvPr/>
        </p:nvSpPr>
        <p:spPr>
          <a:xfrm>
            <a:off x="-3726905" y="1028700"/>
            <a:ext cx="7315200" cy="1782249"/>
          </a:xfrm>
          <a:custGeom>
            <a:rect b="b" l="l" r="r" t="t"/>
            <a:pathLst>
              <a:path extrusionOk="0" h="1782249" w="7315200">
                <a:moveTo>
                  <a:pt x="0" y="0"/>
                </a:moveTo>
                <a:lnTo>
                  <a:pt x="7315200" y="0"/>
                </a:lnTo>
                <a:lnTo>
                  <a:pt x="7315200" y="1782249"/>
                </a:lnTo>
                <a:lnTo>
                  <a:pt x="0" y="17822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8" name="Google Shape;248;p15"/>
          <p:cNvSpPr/>
          <p:nvPr/>
        </p:nvSpPr>
        <p:spPr>
          <a:xfrm>
            <a:off x="12735116" y="820097"/>
            <a:ext cx="7315200" cy="1782249"/>
          </a:xfrm>
          <a:custGeom>
            <a:rect b="b" l="l" r="r" t="t"/>
            <a:pathLst>
              <a:path extrusionOk="0" h="1782249" w="7315200">
                <a:moveTo>
                  <a:pt x="0" y="0"/>
                </a:moveTo>
                <a:lnTo>
                  <a:pt x="7315200" y="0"/>
                </a:lnTo>
                <a:lnTo>
                  <a:pt x="7315200" y="1782249"/>
                </a:lnTo>
                <a:lnTo>
                  <a:pt x="0" y="17822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49" name="Google Shape;249;p15"/>
          <p:cNvSpPr/>
          <p:nvPr/>
        </p:nvSpPr>
        <p:spPr>
          <a:xfrm>
            <a:off x="-1803283" y="1028700"/>
            <a:ext cx="7315200" cy="1782249"/>
          </a:xfrm>
          <a:custGeom>
            <a:rect b="b" l="l" r="r" t="t"/>
            <a:pathLst>
              <a:path extrusionOk="0" h="1782249" w="7315200">
                <a:moveTo>
                  <a:pt x="0" y="0"/>
                </a:moveTo>
                <a:lnTo>
                  <a:pt x="7315200" y="0"/>
                </a:lnTo>
                <a:lnTo>
                  <a:pt x="7315200" y="1782249"/>
                </a:lnTo>
                <a:lnTo>
                  <a:pt x="0" y="17822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0" name="Google Shape;250;p15"/>
          <p:cNvSpPr/>
          <p:nvPr/>
        </p:nvSpPr>
        <p:spPr>
          <a:xfrm>
            <a:off x="11897234" y="385688"/>
            <a:ext cx="4896233" cy="2216658"/>
          </a:xfrm>
          <a:custGeom>
            <a:rect b="b" l="l" r="r" t="t"/>
            <a:pathLst>
              <a:path extrusionOk="0" h="2216658" w="4896233">
                <a:moveTo>
                  <a:pt x="0" y="0"/>
                </a:moveTo>
                <a:lnTo>
                  <a:pt x="4896233" y="0"/>
                </a:lnTo>
                <a:lnTo>
                  <a:pt x="4896233" y="2216658"/>
                </a:lnTo>
                <a:lnTo>
                  <a:pt x="0" y="22166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1" name="Google Shape;251;p15"/>
          <p:cNvSpPr/>
          <p:nvPr/>
        </p:nvSpPr>
        <p:spPr>
          <a:xfrm rot="10800000">
            <a:off x="4086734" y="-288232"/>
            <a:ext cx="7315200" cy="1782249"/>
          </a:xfrm>
          <a:custGeom>
            <a:rect b="b" l="l" r="r" t="t"/>
            <a:pathLst>
              <a:path extrusionOk="0" h="1782249" w="7315200">
                <a:moveTo>
                  <a:pt x="0" y="0"/>
                </a:moveTo>
                <a:lnTo>
                  <a:pt x="7315200" y="0"/>
                </a:lnTo>
                <a:lnTo>
                  <a:pt x="7315200" y="1782249"/>
                </a:lnTo>
                <a:lnTo>
                  <a:pt x="0" y="17822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2" name="Google Shape;252;p15"/>
          <p:cNvSpPr txBox="1"/>
          <p:nvPr/>
        </p:nvSpPr>
        <p:spPr>
          <a:xfrm>
            <a:off x="917617" y="2943254"/>
            <a:ext cx="16341683" cy="661923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Entrega para o processo seletivo será uma </a:t>
            </a:r>
            <a:r>
              <a:rPr b="0" i="0" lang="en-US" sz="3400" u="none" cap="none" strike="noStrike">
                <a:solidFill>
                  <a:srgbClr val="95E610"/>
                </a:solidFill>
                <a:latin typeface="Arial"/>
                <a:ea typeface="Arial"/>
                <a:cs typeface="Arial"/>
                <a:sym typeface="Arial"/>
              </a:rPr>
              <a:t>arte colorida de 64 ou 128 bit  de um personagem orIgInal</a:t>
            </a:r>
            <a:r>
              <a:rPr b="0" i="0" lang="en-US" sz="3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 sua escolha, com design de </a:t>
            </a:r>
            <a:r>
              <a:rPr b="0" i="0" lang="en-US" sz="3400" u="none" cap="none" strike="noStrike">
                <a:solidFill>
                  <a:srgbClr val="95E610"/>
                </a:solidFill>
                <a:latin typeface="Arial"/>
                <a:ea typeface="Arial"/>
                <a:cs typeface="Arial"/>
                <a:sym typeface="Arial"/>
              </a:rPr>
              <a:t>frente e costas</a:t>
            </a:r>
            <a:r>
              <a:rPr b="0" i="0" lang="en-US" sz="3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a data final de entrega será </a:t>
            </a:r>
            <a:r>
              <a:rPr b="0" i="0" lang="en-US" sz="3400" u="none" cap="none" strike="noStrike">
                <a:solidFill>
                  <a:srgbClr val="95E610"/>
                </a:solidFill>
                <a:latin typeface="Arial"/>
                <a:ea typeface="Arial"/>
                <a:cs typeface="Arial"/>
                <a:sym typeface="Arial"/>
              </a:rPr>
              <a:t>dia 12 de abril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00" u="none" cap="none" strike="noStrike">
              <a:solidFill>
                <a:srgbClr val="95E61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as tarefas devem ser enviadas no email da gamso para a avaliação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00" u="none" cap="none" strike="noStrike">
                <a:solidFill>
                  <a:srgbClr val="95E610"/>
                </a:solidFill>
                <a:latin typeface="Arial"/>
                <a:ea typeface="Arial"/>
                <a:cs typeface="Arial"/>
                <a:sym typeface="Arial"/>
              </a:rPr>
              <a:t>gamsogamedev@gmail.com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400" u="none" cap="none" strike="noStrike">
              <a:solidFill>
                <a:srgbClr val="95E61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formato </a:t>
            </a:r>
            <a:r>
              <a:rPr b="0" i="0" lang="en-US" sz="3400" u="none" cap="none" strike="noStrike">
                <a:solidFill>
                  <a:srgbClr val="95E610"/>
                </a:solidFill>
                <a:latin typeface="Arial"/>
                <a:ea typeface="Arial"/>
                <a:cs typeface="Arial"/>
                <a:sym typeface="Arial"/>
              </a:rPr>
              <a:t>png ou jpg </a:t>
            </a:r>
            <a:r>
              <a:rPr b="0" i="0" lang="en-US" sz="3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, qualquer formato diferente será desclassificado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E14A2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16"/>
          <p:cNvSpPr/>
          <p:nvPr/>
        </p:nvSpPr>
        <p:spPr>
          <a:xfrm>
            <a:off x="6539009" y="467619"/>
            <a:ext cx="11186764" cy="10207922"/>
          </a:xfrm>
          <a:custGeom>
            <a:rect b="b" l="l" r="r" t="t"/>
            <a:pathLst>
              <a:path extrusionOk="0" h="10207922" w="11186764">
                <a:moveTo>
                  <a:pt x="0" y="0"/>
                </a:moveTo>
                <a:lnTo>
                  <a:pt x="11186764" y="0"/>
                </a:lnTo>
                <a:lnTo>
                  <a:pt x="11186764" y="10207922"/>
                </a:lnTo>
                <a:lnTo>
                  <a:pt x="0" y="1020792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8" name="Google Shape;258;p16"/>
          <p:cNvSpPr/>
          <p:nvPr/>
        </p:nvSpPr>
        <p:spPr>
          <a:xfrm>
            <a:off x="9144000" y="1731922"/>
            <a:ext cx="6560804" cy="6560804"/>
          </a:xfrm>
          <a:custGeom>
            <a:rect b="b" l="l" r="r" t="t"/>
            <a:pathLst>
              <a:path extrusionOk="0" h="6560804" w="6560804">
                <a:moveTo>
                  <a:pt x="0" y="0"/>
                </a:moveTo>
                <a:lnTo>
                  <a:pt x="6560804" y="0"/>
                </a:lnTo>
                <a:lnTo>
                  <a:pt x="6560804" y="6560804"/>
                </a:lnTo>
                <a:lnTo>
                  <a:pt x="0" y="65608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59" name="Google Shape;259;p16"/>
          <p:cNvSpPr txBox="1"/>
          <p:nvPr/>
        </p:nvSpPr>
        <p:spPr>
          <a:xfrm>
            <a:off x="529054" y="3076844"/>
            <a:ext cx="5579400" cy="4433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3600" u="none" cap="none" strike="noStrike">
                <a:solidFill>
                  <a:srgbClr val="F2FCFC"/>
                </a:solidFill>
                <a:latin typeface="Open Sans"/>
                <a:ea typeface="Open Sans"/>
                <a:cs typeface="Open Sans"/>
                <a:sym typeface="Open Sans"/>
              </a:rPr>
              <a:t>Deixarei modelos de </a:t>
            </a:r>
            <a:r>
              <a:rPr b="1" lang="en-US" sz="3600">
                <a:solidFill>
                  <a:srgbClr val="F2FCFC"/>
                </a:solidFill>
                <a:latin typeface="Open Sans"/>
                <a:ea typeface="Open Sans"/>
                <a:cs typeface="Open Sans"/>
                <a:sym typeface="Open Sans"/>
              </a:rPr>
              <a:t>referência</a:t>
            </a:r>
            <a:r>
              <a:rPr b="1" i="0" lang="en-US" sz="3600" u="none" cap="none" strike="noStrike">
                <a:solidFill>
                  <a:srgbClr val="F2FCFC"/>
                </a:solidFill>
                <a:latin typeface="Open Sans"/>
                <a:ea typeface="Open Sans"/>
                <a:cs typeface="Open Sans"/>
                <a:sym typeface="Open Sans"/>
              </a:rPr>
              <a:t> pra vocês usarem mas mais uma vez, sintam-se a vontade pra procurar outras </a:t>
            </a:r>
            <a:r>
              <a:rPr b="1" lang="en-US" sz="3600">
                <a:solidFill>
                  <a:srgbClr val="F2FCFC"/>
                </a:solidFill>
                <a:latin typeface="Open Sans"/>
                <a:ea typeface="Open Sans"/>
                <a:cs typeface="Open Sans"/>
                <a:sym typeface="Open Sans"/>
              </a:rPr>
              <a:t>referências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E14A2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7"/>
          <p:cNvSpPr/>
          <p:nvPr/>
        </p:nvSpPr>
        <p:spPr>
          <a:xfrm>
            <a:off x="8069148" y="1028700"/>
            <a:ext cx="10146082" cy="9258300"/>
          </a:xfrm>
          <a:custGeom>
            <a:rect b="b" l="l" r="r" t="t"/>
            <a:pathLst>
              <a:path extrusionOk="0" h="9258300" w="10146082">
                <a:moveTo>
                  <a:pt x="0" y="0"/>
                </a:moveTo>
                <a:lnTo>
                  <a:pt x="10146082" y="0"/>
                </a:lnTo>
                <a:lnTo>
                  <a:pt x="10146082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5" name="Google Shape;265;p17"/>
          <p:cNvSpPr/>
          <p:nvPr/>
        </p:nvSpPr>
        <p:spPr>
          <a:xfrm>
            <a:off x="10024402" y="1812622"/>
            <a:ext cx="6661756" cy="6661756"/>
          </a:xfrm>
          <a:custGeom>
            <a:rect b="b" l="l" r="r" t="t"/>
            <a:pathLst>
              <a:path extrusionOk="0" h="6661756" w="6661756">
                <a:moveTo>
                  <a:pt x="0" y="0"/>
                </a:moveTo>
                <a:lnTo>
                  <a:pt x="6661756" y="0"/>
                </a:lnTo>
                <a:lnTo>
                  <a:pt x="6661756" y="6661756"/>
                </a:lnTo>
                <a:lnTo>
                  <a:pt x="0" y="666175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66" name="Google Shape;266;p17"/>
          <p:cNvSpPr txBox="1"/>
          <p:nvPr/>
        </p:nvSpPr>
        <p:spPr>
          <a:xfrm>
            <a:off x="376724" y="2109470"/>
            <a:ext cx="7211400" cy="4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122" u="none" cap="none" strike="noStrike">
                <a:solidFill>
                  <a:srgbClr val="E1D5FD"/>
                </a:solidFill>
                <a:latin typeface="Arial"/>
                <a:ea typeface="Arial"/>
                <a:cs typeface="Arial"/>
                <a:sym typeface="Arial"/>
              </a:rPr>
              <a:t>modelo de base com todas as </a:t>
            </a:r>
            <a:r>
              <a:rPr lang="en-US" sz="5122">
                <a:solidFill>
                  <a:srgbClr val="E1D5FD"/>
                </a:solidFill>
              </a:rPr>
              <a:t>posições</a:t>
            </a:r>
            <a:r>
              <a:rPr b="0" i="0" lang="en-US" sz="5122" u="none" cap="none" strike="noStrike">
                <a:solidFill>
                  <a:srgbClr val="E1D5FD"/>
                </a:solidFill>
                <a:latin typeface="Arial"/>
                <a:ea typeface="Arial"/>
                <a:cs typeface="Arial"/>
                <a:sym typeface="Arial"/>
              </a:rPr>
              <a:t> sem fundo no discord da gamso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060CB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8"/>
          <p:cNvSpPr/>
          <p:nvPr/>
        </p:nvSpPr>
        <p:spPr>
          <a:xfrm>
            <a:off x="-677873" y="32006"/>
            <a:ext cx="19234436" cy="1993387"/>
          </a:xfrm>
          <a:custGeom>
            <a:rect b="b" l="l" r="r" t="t"/>
            <a:pathLst>
              <a:path extrusionOk="0" h="1993387" w="19234436">
                <a:moveTo>
                  <a:pt x="0" y="0"/>
                </a:moveTo>
                <a:lnTo>
                  <a:pt x="19234436" y="0"/>
                </a:lnTo>
                <a:lnTo>
                  <a:pt x="19234436" y="1993388"/>
                </a:lnTo>
                <a:lnTo>
                  <a:pt x="0" y="199338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2" name="Google Shape;272;p18"/>
          <p:cNvSpPr/>
          <p:nvPr/>
        </p:nvSpPr>
        <p:spPr>
          <a:xfrm>
            <a:off x="4778097" y="5391228"/>
            <a:ext cx="1665970" cy="1226760"/>
          </a:xfrm>
          <a:custGeom>
            <a:rect b="b" l="l" r="r" t="t"/>
            <a:pathLst>
              <a:path extrusionOk="0" h="1226760" w="1665970">
                <a:moveTo>
                  <a:pt x="0" y="0"/>
                </a:moveTo>
                <a:lnTo>
                  <a:pt x="1665970" y="0"/>
                </a:lnTo>
                <a:lnTo>
                  <a:pt x="1665970" y="1226760"/>
                </a:lnTo>
                <a:lnTo>
                  <a:pt x="0" y="122676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3" name="Google Shape;273;p18"/>
          <p:cNvSpPr/>
          <p:nvPr/>
        </p:nvSpPr>
        <p:spPr>
          <a:xfrm>
            <a:off x="9653238" y="4980723"/>
            <a:ext cx="2138666" cy="2138666"/>
          </a:xfrm>
          <a:custGeom>
            <a:rect b="b" l="l" r="r" t="t"/>
            <a:pathLst>
              <a:path extrusionOk="0" h="2138666" w="2138666">
                <a:moveTo>
                  <a:pt x="0" y="0"/>
                </a:moveTo>
                <a:lnTo>
                  <a:pt x="2138666" y="0"/>
                </a:lnTo>
                <a:lnTo>
                  <a:pt x="2138666" y="2138666"/>
                </a:lnTo>
                <a:lnTo>
                  <a:pt x="0" y="2138666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274" name="Google Shape;274;p18"/>
          <p:cNvSpPr txBox="1"/>
          <p:nvPr/>
        </p:nvSpPr>
        <p:spPr>
          <a:xfrm>
            <a:off x="0" y="426626"/>
            <a:ext cx="18288000" cy="39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600" u="none" cap="none" strike="noStrike">
                <a:solidFill>
                  <a:srgbClr val="5211BA"/>
                </a:solidFill>
                <a:latin typeface="Arial"/>
                <a:ea typeface="Arial"/>
                <a:cs typeface="Arial"/>
                <a:sym typeface="Arial"/>
              </a:rPr>
              <a:t>fim da aula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5600" u="none" cap="none" strike="noStrike">
              <a:solidFill>
                <a:srgbClr val="5211BA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059" u="none" cap="none" strike="noStrike">
                <a:solidFill>
                  <a:srgbClr val="F2FCFC"/>
                </a:solidFill>
                <a:latin typeface="Arial"/>
                <a:ea typeface="Arial"/>
                <a:cs typeface="Arial"/>
                <a:sym typeface="Arial"/>
              </a:rPr>
              <a:t>para sanar </a:t>
            </a:r>
            <a:r>
              <a:rPr lang="en-US" sz="4059">
                <a:solidFill>
                  <a:srgbClr val="F2FCFC"/>
                </a:solidFill>
              </a:rPr>
              <a:t>quaisquer</a:t>
            </a:r>
            <a:r>
              <a:rPr b="0" i="0" lang="en-US" sz="4059" u="none" cap="none" strike="noStrike">
                <a:solidFill>
                  <a:srgbClr val="F2FCFC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4059">
                <a:solidFill>
                  <a:srgbClr val="F2FCFC"/>
                </a:solidFill>
              </a:rPr>
              <a:t>dúvidas</a:t>
            </a:r>
            <a:r>
              <a:rPr b="0" i="0" lang="en-US" sz="4059" u="none" cap="none" strike="noStrike">
                <a:solidFill>
                  <a:srgbClr val="F2FCFC"/>
                </a:solidFill>
                <a:latin typeface="Arial"/>
                <a:ea typeface="Arial"/>
                <a:cs typeface="Arial"/>
                <a:sym typeface="Arial"/>
              </a:rPr>
              <a:t> nos chame no discord ou instagram : @gamsogamedev</a:t>
            </a:r>
            <a:endParaRPr/>
          </a:p>
        </p:txBody>
      </p:sp>
      <p:sp>
        <p:nvSpPr>
          <p:cNvPr id="275" name="Google Shape;275;p18"/>
          <p:cNvSpPr txBox="1"/>
          <p:nvPr/>
        </p:nvSpPr>
        <p:spPr>
          <a:xfrm>
            <a:off x="3938119" y="7432080"/>
            <a:ext cx="9479756" cy="154368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600" u="none" cap="none" strike="noStrike">
                <a:solidFill>
                  <a:srgbClr val="F7F7F0"/>
                </a:solidFill>
                <a:latin typeface="Arial"/>
                <a:ea typeface="Arial"/>
                <a:cs typeface="Arial"/>
                <a:sym typeface="Arial"/>
              </a:rPr>
              <a:t>Hooooooonk!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060CB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1" name="Google Shape;101;p2"/>
          <p:cNvGrpSpPr/>
          <p:nvPr/>
        </p:nvGrpSpPr>
        <p:grpSpPr>
          <a:xfrm>
            <a:off x="-4071149" y="9787154"/>
            <a:ext cx="24486923" cy="499846"/>
            <a:chOff x="0" y="0"/>
            <a:chExt cx="32649230" cy="666461"/>
          </a:xfrm>
        </p:grpSpPr>
        <p:sp>
          <p:nvSpPr>
            <p:cNvPr id="102" name="Google Shape;102;p2"/>
            <p:cNvSpPr/>
            <p:nvPr/>
          </p:nvSpPr>
          <p:spPr>
            <a:xfrm>
              <a:off x="28621167" y="0"/>
              <a:ext cx="4028063" cy="666461"/>
            </a:xfrm>
            <a:custGeom>
              <a:rect b="b" l="l" r="r" t="t"/>
              <a:pathLst>
                <a:path extrusionOk="0" h="666461" w="4028063">
                  <a:moveTo>
                    <a:pt x="0" y="0"/>
                  </a:moveTo>
                  <a:lnTo>
                    <a:pt x="4028062" y="0"/>
                  </a:lnTo>
                  <a:lnTo>
                    <a:pt x="4028062" y="666461"/>
                  </a:lnTo>
                  <a:lnTo>
                    <a:pt x="0" y="6664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03" name="Google Shape;103;p2"/>
            <p:cNvSpPr/>
            <p:nvPr/>
          </p:nvSpPr>
          <p:spPr>
            <a:xfrm>
              <a:off x="24529082" y="0"/>
              <a:ext cx="4028063" cy="666461"/>
            </a:xfrm>
            <a:custGeom>
              <a:rect b="b" l="l" r="r" t="t"/>
              <a:pathLst>
                <a:path extrusionOk="0" h="666461" w="4028063">
                  <a:moveTo>
                    <a:pt x="0" y="0"/>
                  </a:moveTo>
                  <a:lnTo>
                    <a:pt x="4028062" y="0"/>
                  </a:lnTo>
                  <a:lnTo>
                    <a:pt x="4028062" y="666461"/>
                  </a:lnTo>
                  <a:lnTo>
                    <a:pt x="0" y="6664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04" name="Google Shape;104;p2"/>
            <p:cNvSpPr/>
            <p:nvPr/>
          </p:nvSpPr>
          <p:spPr>
            <a:xfrm>
              <a:off x="20444449" y="0"/>
              <a:ext cx="4028063" cy="666461"/>
            </a:xfrm>
            <a:custGeom>
              <a:rect b="b" l="l" r="r" t="t"/>
              <a:pathLst>
                <a:path extrusionOk="0" h="666461" w="4028063">
                  <a:moveTo>
                    <a:pt x="0" y="0"/>
                  </a:moveTo>
                  <a:lnTo>
                    <a:pt x="4028062" y="0"/>
                  </a:lnTo>
                  <a:lnTo>
                    <a:pt x="4028062" y="666461"/>
                  </a:lnTo>
                  <a:lnTo>
                    <a:pt x="0" y="6664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05" name="Google Shape;105;p2"/>
            <p:cNvSpPr/>
            <p:nvPr/>
          </p:nvSpPr>
          <p:spPr>
            <a:xfrm>
              <a:off x="16352364" y="0"/>
              <a:ext cx="4028063" cy="666461"/>
            </a:xfrm>
            <a:custGeom>
              <a:rect b="b" l="l" r="r" t="t"/>
              <a:pathLst>
                <a:path extrusionOk="0" h="666461" w="4028063">
                  <a:moveTo>
                    <a:pt x="0" y="0"/>
                  </a:moveTo>
                  <a:lnTo>
                    <a:pt x="4028063" y="0"/>
                  </a:lnTo>
                  <a:lnTo>
                    <a:pt x="4028063" y="666461"/>
                  </a:lnTo>
                  <a:lnTo>
                    <a:pt x="0" y="6664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06" name="Google Shape;106;p2"/>
            <p:cNvSpPr/>
            <p:nvPr/>
          </p:nvSpPr>
          <p:spPr>
            <a:xfrm>
              <a:off x="12268803" y="0"/>
              <a:ext cx="4028063" cy="666461"/>
            </a:xfrm>
            <a:custGeom>
              <a:rect b="b" l="l" r="r" t="t"/>
              <a:pathLst>
                <a:path extrusionOk="0" h="666461" w="4028063">
                  <a:moveTo>
                    <a:pt x="0" y="0"/>
                  </a:moveTo>
                  <a:lnTo>
                    <a:pt x="4028062" y="0"/>
                  </a:lnTo>
                  <a:lnTo>
                    <a:pt x="4028062" y="666461"/>
                  </a:lnTo>
                  <a:lnTo>
                    <a:pt x="0" y="6664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07" name="Google Shape;107;p2"/>
            <p:cNvSpPr/>
            <p:nvPr/>
          </p:nvSpPr>
          <p:spPr>
            <a:xfrm>
              <a:off x="8176718" y="0"/>
              <a:ext cx="4028063" cy="666461"/>
            </a:xfrm>
            <a:custGeom>
              <a:rect b="b" l="l" r="r" t="t"/>
              <a:pathLst>
                <a:path extrusionOk="0" h="666461" w="4028063">
                  <a:moveTo>
                    <a:pt x="0" y="0"/>
                  </a:moveTo>
                  <a:lnTo>
                    <a:pt x="4028062" y="0"/>
                  </a:lnTo>
                  <a:lnTo>
                    <a:pt x="4028062" y="666461"/>
                  </a:lnTo>
                  <a:lnTo>
                    <a:pt x="0" y="6664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08" name="Google Shape;108;p2"/>
            <p:cNvSpPr/>
            <p:nvPr/>
          </p:nvSpPr>
          <p:spPr>
            <a:xfrm>
              <a:off x="4092085" y="0"/>
              <a:ext cx="4028063" cy="666461"/>
            </a:xfrm>
            <a:custGeom>
              <a:rect b="b" l="l" r="r" t="t"/>
              <a:pathLst>
                <a:path extrusionOk="0" h="666461" w="4028063">
                  <a:moveTo>
                    <a:pt x="0" y="0"/>
                  </a:moveTo>
                  <a:lnTo>
                    <a:pt x="4028062" y="0"/>
                  </a:lnTo>
                  <a:lnTo>
                    <a:pt x="4028062" y="666461"/>
                  </a:lnTo>
                  <a:lnTo>
                    <a:pt x="0" y="6664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09" name="Google Shape;109;p2"/>
            <p:cNvSpPr/>
            <p:nvPr/>
          </p:nvSpPr>
          <p:spPr>
            <a:xfrm>
              <a:off x="0" y="0"/>
              <a:ext cx="4028063" cy="666461"/>
            </a:xfrm>
            <a:custGeom>
              <a:rect b="b" l="l" r="r" t="t"/>
              <a:pathLst>
                <a:path extrusionOk="0" h="666461" w="4028063">
                  <a:moveTo>
                    <a:pt x="0" y="0"/>
                  </a:moveTo>
                  <a:lnTo>
                    <a:pt x="4028063" y="0"/>
                  </a:lnTo>
                  <a:lnTo>
                    <a:pt x="4028063" y="666461"/>
                  </a:lnTo>
                  <a:lnTo>
                    <a:pt x="0" y="6664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110" name="Google Shape;110;p2"/>
          <p:cNvGrpSpPr/>
          <p:nvPr/>
        </p:nvGrpSpPr>
        <p:grpSpPr>
          <a:xfrm>
            <a:off x="-4664485" y="0"/>
            <a:ext cx="24486923" cy="499846"/>
            <a:chOff x="0" y="0"/>
            <a:chExt cx="32649230" cy="666461"/>
          </a:xfrm>
        </p:grpSpPr>
        <p:sp>
          <p:nvSpPr>
            <p:cNvPr id="111" name="Google Shape;111;p2"/>
            <p:cNvSpPr/>
            <p:nvPr/>
          </p:nvSpPr>
          <p:spPr>
            <a:xfrm>
              <a:off x="28621167" y="0"/>
              <a:ext cx="4028063" cy="666461"/>
            </a:xfrm>
            <a:custGeom>
              <a:rect b="b" l="l" r="r" t="t"/>
              <a:pathLst>
                <a:path extrusionOk="0" h="666461" w="4028063">
                  <a:moveTo>
                    <a:pt x="0" y="0"/>
                  </a:moveTo>
                  <a:lnTo>
                    <a:pt x="4028062" y="0"/>
                  </a:lnTo>
                  <a:lnTo>
                    <a:pt x="4028062" y="666461"/>
                  </a:lnTo>
                  <a:lnTo>
                    <a:pt x="0" y="6664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12" name="Google Shape;112;p2"/>
            <p:cNvSpPr/>
            <p:nvPr/>
          </p:nvSpPr>
          <p:spPr>
            <a:xfrm>
              <a:off x="24529082" y="0"/>
              <a:ext cx="4028063" cy="666461"/>
            </a:xfrm>
            <a:custGeom>
              <a:rect b="b" l="l" r="r" t="t"/>
              <a:pathLst>
                <a:path extrusionOk="0" h="666461" w="4028063">
                  <a:moveTo>
                    <a:pt x="0" y="0"/>
                  </a:moveTo>
                  <a:lnTo>
                    <a:pt x="4028062" y="0"/>
                  </a:lnTo>
                  <a:lnTo>
                    <a:pt x="4028062" y="666461"/>
                  </a:lnTo>
                  <a:lnTo>
                    <a:pt x="0" y="6664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13" name="Google Shape;113;p2"/>
            <p:cNvSpPr/>
            <p:nvPr/>
          </p:nvSpPr>
          <p:spPr>
            <a:xfrm>
              <a:off x="20444449" y="0"/>
              <a:ext cx="4028063" cy="666461"/>
            </a:xfrm>
            <a:custGeom>
              <a:rect b="b" l="l" r="r" t="t"/>
              <a:pathLst>
                <a:path extrusionOk="0" h="666461" w="4028063">
                  <a:moveTo>
                    <a:pt x="0" y="0"/>
                  </a:moveTo>
                  <a:lnTo>
                    <a:pt x="4028062" y="0"/>
                  </a:lnTo>
                  <a:lnTo>
                    <a:pt x="4028062" y="666461"/>
                  </a:lnTo>
                  <a:lnTo>
                    <a:pt x="0" y="6664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14" name="Google Shape;114;p2"/>
            <p:cNvSpPr/>
            <p:nvPr/>
          </p:nvSpPr>
          <p:spPr>
            <a:xfrm>
              <a:off x="16352364" y="0"/>
              <a:ext cx="4028063" cy="666461"/>
            </a:xfrm>
            <a:custGeom>
              <a:rect b="b" l="l" r="r" t="t"/>
              <a:pathLst>
                <a:path extrusionOk="0" h="666461" w="4028063">
                  <a:moveTo>
                    <a:pt x="0" y="0"/>
                  </a:moveTo>
                  <a:lnTo>
                    <a:pt x="4028063" y="0"/>
                  </a:lnTo>
                  <a:lnTo>
                    <a:pt x="4028063" y="666461"/>
                  </a:lnTo>
                  <a:lnTo>
                    <a:pt x="0" y="6664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15" name="Google Shape;115;p2"/>
            <p:cNvSpPr/>
            <p:nvPr/>
          </p:nvSpPr>
          <p:spPr>
            <a:xfrm>
              <a:off x="12268803" y="0"/>
              <a:ext cx="4028063" cy="666461"/>
            </a:xfrm>
            <a:custGeom>
              <a:rect b="b" l="l" r="r" t="t"/>
              <a:pathLst>
                <a:path extrusionOk="0" h="666461" w="4028063">
                  <a:moveTo>
                    <a:pt x="0" y="0"/>
                  </a:moveTo>
                  <a:lnTo>
                    <a:pt x="4028062" y="0"/>
                  </a:lnTo>
                  <a:lnTo>
                    <a:pt x="4028062" y="666461"/>
                  </a:lnTo>
                  <a:lnTo>
                    <a:pt x="0" y="6664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16" name="Google Shape;116;p2"/>
            <p:cNvSpPr/>
            <p:nvPr/>
          </p:nvSpPr>
          <p:spPr>
            <a:xfrm>
              <a:off x="8176718" y="0"/>
              <a:ext cx="4028063" cy="666461"/>
            </a:xfrm>
            <a:custGeom>
              <a:rect b="b" l="l" r="r" t="t"/>
              <a:pathLst>
                <a:path extrusionOk="0" h="666461" w="4028063">
                  <a:moveTo>
                    <a:pt x="0" y="0"/>
                  </a:moveTo>
                  <a:lnTo>
                    <a:pt x="4028062" y="0"/>
                  </a:lnTo>
                  <a:lnTo>
                    <a:pt x="4028062" y="666461"/>
                  </a:lnTo>
                  <a:lnTo>
                    <a:pt x="0" y="6664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17" name="Google Shape;117;p2"/>
            <p:cNvSpPr/>
            <p:nvPr/>
          </p:nvSpPr>
          <p:spPr>
            <a:xfrm>
              <a:off x="4092085" y="0"/>
              <a:ext cx="4028063" cy="666461"/>
            </a:xfrm>
            <a:custGeom>
              <a:rect b="b" l="l" r="r" t="t"/>
              <a:pathLst>
                <a:path extrusionOk="0" h="666461" w="4028063">
                  <a:moveTo>
                    <a:pt x="0" y="0"/>
                  </a:moveTo>
                  <a:lnTo>
                    <a:pt x="4028062" y="0"/>
                  </a:lnTo>
                  <a:lnTo>
                    <a:pt x="4028062" y="666461"/>
                  </a:lnTo>
                  <a:lnTo>
                    <a:pt x="0" y="6664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  <p:sp>
          <p:nvSpPr>
            <p:cNvPr id="118" name="Google Shape;118;p2"/>
            <p:cNvSpPr/>
            <p:nvPr/>
          </p:nvSpPr>
          <p:spPr>
            <a:xfrm>
              <a:off x="0" y="0"/>
              <a:ext cx="4028063" cy="666461"/>
            </a:xfrm>
            <a:custGeom>
              <a:rect b="b" l="l" r="r" t="t"/>
              <a:pathLst>
                <a:path extrusionOk="0" h="666461" w="4028063">
                  <a:moveTo>
                    <a:pt x="0" y="0"/>
                  </a:moveTo>
                  <a:lnTo>
                    <a:pt x="4028063" y="0"/>
                  </a:lnTo>
                  <a:lnTo>
                    <a:pt x="4028063" y="666461"/>
                  </a:lnTo>
                  <a:lnTo>
                    <a:pt x="0" y="666461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</p:sp>
      </p:grpSp>
      <p:grpSp>
        <p:nvGrpSpPr>
          <p:cNvPr id="119" name="Google Shape;119;p2"/>
          <p:cNvGrpSpPr/>
          <p:nvPr/>
        </p:nvGrpSpPr>
        <p:grpSpPr>
          <a:xfrm>
            <a:off x="2641329" y="770340"/>
            <a:ext cx="13005450" cy="10933230"/>
            <a:chOff x="0" y="-114300"/>
            <a:chExt cx="17340600" cy="14577641"/>
          </a:xfrm>
        </p:grpSpPr>
        <p:sp>
          <p:nvSpPr>
            <p:cNvPr id="120" name="Google Shape;120;p2"/>
            <p:cNvSpPr txBox="1"/>
            <p:nvPr/>
          </p:nvSpPr>
          <p:spPr>
            <a:xfrm>
              <a:off x="0" y="1495541"/>
              <a:ext cx="17340600" cy="1296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4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47">
                  <a:solidFill>
                    <a:srgbClr val="F2FCFC"/>
                  </a:solidFill>
                </a:rPr>
                <a:t>P</a:t>
              </a:r>
              <a:r>
                <a:rPr b="0" i="0" lang="en-US" sz="2547" u="none" cap="none" strike="noStrike">
                  <a:solidFill>
                    <a:srgbClr val="F2FCFC"/>
                  </a:solidFill>
                  <a:latin typeface="Arial"/>
                  <a:ea typeface="Arial"/>
                  <a:cs typeface="Arial"/>
                  <a:sym typeface="Arial"/>
                </a:rPr>
                <a:t>ra começo de conversa , o que é um pixel?</a:t>
              </a:r>
              <a:endParaRPr/>
            </a:p>
            <a:p>
              <a:pPr indent="0" lvl="0" marL="0" marR="0" rtl="0" algn="ctr">
                <a:lnSpc>
                  <a:spcPct val="14004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47" u="none" cap="none" strike="noStrike">
                <a:solidFill>
                  <a:srgbClr val="F2FCFC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4004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47" u="none" cap="none" strike="noStrike">
                <a:solidFill>
                  <a:srgbClr val="F2FCFC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4004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47" u="none" cap="none" strike="noStrike">
                  <a:solidFill>
                    <a:srgbClr val="F2FCFC"/>
                  </a:solidFill>
                  <a:latin typeface="Arial"/>
                  <a:ea typeface="Arial"/>
                  <a:cs typeface="Arial"/>
                  <a:sym typeface="Arial"/>
                </a:rPr>
                <a:t>Espaço LIMITADO pra arte</a:t>
              </a:r>
              <a:endParaRPr/>
            </a:p>
            <a:p>
              <a:pPr indent="0" lvl="0" marL="0" marR="0" rtl="0" algn="ctr">
                <a:lnSpc>
                  <a:spcPct val="14004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47" u="none" cap="none" strike="noStrike">
                <a:solidFill>
                  <a:srgbClr val="F2FCFC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4004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47" u="none" cap="none" strike="noStrike">
                <a:solidFill>
                  <a:srgbClr val="F2FCFC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4004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547">
                  <a:solidFill>
                    <a:srgbClr val="F2FCFC"/>
                  </a:solidFill>
                </a:rPr>
                <a:t>PROPORÇÕES</a:t>
              </a:r>
              <a:r>
                <a:rPr b="0" i="0" lang="en-US" sz="2547" u="none" cap="none" strike="noStrike">
                  <a:solidFill>
                    <a:srgbClr val="F2FCFC"/>
                  </a:solidFill>
                  <a:latin typeface="Arial"/>
                  <a:ea typeface="Arial"/>
                  <a:cs typeface="Arial"/>
                  <a:sym typeface="Arial"/>
                </a:rPr>
                <a:t> MAIS UTILIZADA PARA INICIAR</a:t>
              </a:r>
              <a:endParaRPr/>
            </a:p>
            <a:p>
              <a:pPr indent="0" lvl="0" marL="0" marR="0" rtl="0" algn="ctr">
                <a:lnSpc>
                  <a:spcPct val="14004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47" u="none" cap="none" strike="noStrike">
                  <a:solidFill>
                    <a:srgbClr val="F2FCFC"/>
                  </a:solidFill>
                  <a:latin typeface="Arial"/>
                  <a:ea typeface="Arial"/>
                  <a:cs typeface="Arial"/>
                  <a:sym typeface="Arial"/>
                </a:rPr>
                <a:t> 32X32   e 64x64</a:t>
              </a:r>
              <a:endParaRPr/>
            </a:p>
            <a:p>
              <a:pPr indent="0" lvl="0" marL="0" marR="0" rtl="0" algn="ctr">
                <a:lnSpc>
                  <a:spcPct val="14004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47" u="none" cap="none" strike="noStrike">
                <a:solidFill>
                  <a:srgbClr val="F2FCFC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4004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47" u="none" cap="none" strike="noStrike">
                <a:solidFill>
                  <a:srgbClr val="F2FCFC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4004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47" u="none" cap="none" strike="noStrike">
                  <a:solidFill>
                    <a:srgbClr val="F2FCFC"/>
                  </a:solidFill>
                  <a:latin typeface="Arial"/>
                  <a:ea typeface="Arial"/>
                  <a:cs typeface="Arial"/>
                  <a:sym typeface="Arial"/>
                </a:rPr>
                <a:t>desproporção </a:t>
              </a:r>
              <a:r>
                <a:rPr lang="en-US" sz="2547">
                  <a:solidFill>
                    <a:srgbClr val="F2FCFC"/>
                  </a:solidFill>
                </a:rPr>
                <a:t>e exagero</a:t>
              </a:r>
              <a:endParaRPr/>
            </a:p>
            <a:p>
              <a:pPr indent="0" lvl="0" marL="0" marR="0" rtl="0" algn="ctr">
                <a:lnSpc>
                  <a:spcPct val="14004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47" u="none" cap="none" strike="noStrike">
                <a:solidFill>
                  <a:srgbClr val="F2FCFC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4004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47" u="none" cap="none" strike="noStrike">
                <a:solidFill>
                  <a:srgbClr val="F2FCFC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4004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2547" u="none" cap="none" strike="noStrike">
                  <a:solidFill>
                    <a:srgbClr val="F2FCFC"/>
                  </a:solidFill>
                  <a:latin typeface="Arial"/>
                  <a:ea typeface="Arial"/>
                  <a:cs typeface="Arial"/>
                  <a:sym typeface="Arial"/>
                </a:rPr>
                <a:t>lapidação </a:t>
              </a:r>
              <a:r>
                <a:rPr lang="en-US" sz="2547">
                  <a:solidFill>
                    <a:srgbClr val="F2FCFC"/>
                  </a:solidFill>
                </a:rPr>
                <a:t>da silhueta e da forma</a:t>
              </a:r>
              <a:endParaRPr/>
            </a:p>
            <a:p>
              <a:pPr indent="0" lvl="0" marL="0" marR="0" rtl="0" algn="ctr">
                <a:lnSpc>
                  <a:spcPct val="14004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47" u="none" cap="none" strike="noStrike">
                <a:solidFill>
                  <a:srgbClr val="F2FCFC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4004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47" u="none" cap="none" strike="noStrike">
                <a:solidFill>
                  <a:srgbClr val="F2FCFC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4004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47" u="none" cap="none" strike="noStrike">
                <a:solidFill>
                  <a:srgbClr val="F2FCFC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40047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2547" u="none" cap="none" strike="noStrike">
                <a:solidFill>
                  <a:srgbClr val="F2FCFC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2"/>
            <p:cNvSpPr txBox="1"/>
            <p:nvPr/>
          </p:nvSpPr>
          <p:spPr>
            <a:xfrm>
              <a:off x="1701038" y="-114300"/>
              <a:ext cx="12464100" cy="82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39985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4034">
                  <a:solidFill>
                    <a:srgbClr val="F2FCFC"/>
                  </a:solidFill>
                </a:rPr>
                <a:t>O</a:t>
              </a:r>
              <a:r>
                <a:rPr b="0" i="0" lang="en-US" sz="4034" u="none" cap="none" strike="noStrike">
                  <a:solidFill>
                    <a:srgbClr val="F2FCFC"/>
                  </a:solidFill>
                  <a:latin typeface="Arial"/>
                  <a:ea typeface="Arial"/>
                  <a:cs typeface="Arial"/>
                  <a:sym typeface="Arial"/>
                </a:rPr>
                <a:t> que é </a:t>
              </a:r>
              <a:r>
                <a:rPr lang="en-US" sz="4034">
                  <a:solidFill>
                    <a:srgbClr val="F2FCFC"/>
                  </a:solidFill>
                </a:rPr>
                <a:t>pixel</a:t>
              </a:r>
              <a:r>
                <a:rPr b="0" i="0" lang="en-US" sz="4034" u="none" cap="none" strike="noStrike">
                  <a:solidFill>
                    <a:srgbClr val="F2FCFC"/>
                  </a:solidFill>
                  <a:latin typeface="Arial"/>
                  <a:ea typeface="Arial"/>
                  <a:cs typeface="Arial"/>
                  <a:sym typeface="Arial"/>
                </a:rPr>
                <a:t> art?</a:t>
              </a: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877CE0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"/>
          <p:cNvSpPr/>
          <p:nvPr/>
        </p:nvSpPr>
        <p:spPr>
          <a:xfrm>
            <a:off x="17471282" y="9382423"/>
            <a:ext cx="559282" cy="904577"/>
          </a:xfrm>
          <a:custGeom>
            <a:rect b="b" l="l" r="r" t="t"/>
            <a:pathLst>
              <a:path extrusionOk="0" h="904577" w="559282">
                <a:moveTo>
                  <a:pt x="0" y="0"/>
                </a:moveTo>
                <a:lnTo>
                  <a:pt x="559282" y="0"/>
                </a:lnTo>
                <a:lnTo>
                  <a:pt x="559282" y="904577"/>
                </a:lnTo>
                <a:lnTo>
                  <a:pt x="0" y="9045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27" name="Google Shape;127;p3"/>
          <p:cNvSpPr txBox="1"/>
          <p:nvPr/>
        </p:nvSpPr>
        <p:spPr>
          <a:xfrm>
            <a:off x="4734384" y="914400"/>
            <a:ext cx="12736800" cy="32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99" u="none" cap="none" strike="noStrike">
                <a:solidFill>
                  <a:srgbClr val="151C18"/>
                </a:solidFill>
                <a:latin typeface="Arial"/>
                <a:ea typeface="Arial"/>
                <a:cs typeface="Arial"/>
                <a:sym typeface="Arial"/>
              </a:rPr>
              <a:t>Voc</a:t>
            </a:r>
            <a:r>
              <a:rPr lang="en-US" sz="3999">
                <a:solidFill>
                  <a:srgbClr val="151C18"/>
                </a:solidFill>
              </a:rPr>
              <a:t>ê</a:t>
            </a:r>
            <a:r>
              <a:rPr b="0" i="0" lang="en-US" sz="3999" u="none" cap="none" strike="noStrike">
                <a:solidFill>
                  <a:srgbClr val="151C18"/>
                </a:solidFill>
                <a:latin typeface="Arial"/>
                <a:ea typeface="Arial"/>
                <a:cs typeface="Arial"/>
                <a:sym typeface="Arial"/>
              </a:rPr>
              <a:t> pode fazer uma pixel art em quase qualquer software de </a:t>
            </a:r>
            <a:r>
              <a:rPr lang="en-US" sz="3999">
                <a:solidFill>
                  <a:srgbClr val="151C18"/>
                </a:solidFill>
              </a:rPr>
              <a:t>i</a:t>
            </a:r>
            <a:r>
              <a:rPr b="0" i="0" lang="en-US" sz="3999" u="none" cap="none" strike="noStrike">
                <a:solidFill>
                  <a:srgbClr val="151C18"/>
                </a:solidFill>
                <a:latin typeface="Arial"/>
                <a:ea typeface="Arial"/>
                <a:cs typeface="Arial"/>
                <a:sym typeface="Arial"/>
              </a:rPr>
              <a:t>lustração 2d apenas </a:t>
            </a:r>
            <a:r>
              <a:rPr lang="en-US" sz="3999">
                <a:solidFill>
                  <a:srgbClr val="151C18"/>
                </a:solidFill>
              </a:rPr>
              <a:t>limitando</a:t>
            </a:r>
            <a:r>
              <a:rPr b="0" i="0" lang="en-US" sz="3999" u="none" cap="none" strike="noStrike">
                <a:solidFill>
                  <a:srgbClr val="151C18"/>
                </a:solidFill>
                <a:latin typeface="Arial"/>
                <a:ea typeface="Arial"/>
                <a:cs typeface="Arial"/>
                <a:sym typeface="Arial"/>
              </a:rPr>
              <a:t> a proporção de p</a:t>
            </a:r>
            <a:r>
              <a:rPr lang="en-US" sz="3999">
                <a:solidFill>
                  <a:srgbClr val="151C18"/>
                </a:solidFill>
              </a:rPr>
              <a:t>i</a:t>
            </a:r>
            <a:r>
              <a:rPr b="0" i="0" lang="en-US" sz="3999" u="none" cap="none" strike="noStrike">
                <a:solidFill>
                  <a:srgbClr val="151C18"/>
                </a:solidFill>
                <a:latin typeface="Arial"/>
                <a:ea typeface="Arial"/>
                <a:cs typeface="Arial"/>
                <a:sym typeface="Arial"/>
              </a:rPr>
              <a:t>xels mas</a:t>
            </a:r>
            <a:endParaRPr/>
          </a:p>
          <a:p>
            <a:pPr indent="0" lvl="0" marL="0" marR="0" rtl="0" algn="ctr">
              <a:lnSpc>
                <a:spcPct val="14001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999">
                <a:solidFill>
                  <a:srgbClr val="151C18"/>
                </a:solidFill>
              </a:rPr>
              <a:t>A</a:t>
            </a:r>
            <a:r>
              <a:rPr b="0" i="0" lang="en-US" sz="3999" u="none" cap="none" strike="noStrike">
                <a:solidFill>
                  <a:srgbClr val="151C18"/>
                </a:solidFill>
                <a:latin typeface="Arial"/>
                <a:ea typeface="Arial"/>
                <a:cs typeface="Arial"/>
                <a:sym typeface="Arial"/>
              </a:rPr>
              <a:t>PLICATIVOS QUE EU  RECOMENDO :</a:t>
            </a:r>
            <a:endParaRPr/>
          </a:p>
        </p:txBody>
      </p:sp>
      <p:sp>
        <p:nvSpPr>
          <p:cNvPr id="128" name="Google Shape;128;p3"/>
          <p:cNvSpPr txBox="1"/>
          <p:nvPr/>
        </p:nvSpPr>
        <p:spPr>
          <a:xfrm>
            <a:off x="5547480" y="5580304"/>
            <a:ext cx="8980741" cy="406495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14265" lvl="1" marL="82853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151C18"/>
              </a:buClr>
              <a:buSzPts val="3837"/>
              <a:buFont typeface="Arial"/>
              <a:buChar char="•"/>
            </a:pPr>
            <a:r>
              <a:rPr b="0" i="0" lang="en-US" sz="3837" u="none" cap="none" strike="noStrike">
                <a:solidFill>
                  <a:srgbClr val="151C18"/>
                </a:solidFill>
                <a:latin typeface="Arial"/>
                <a:ea typeface="Arial"/>
                <a:cs typeface="Arial"/>
                <a:sym typeface="Arial"/>
              </a:rPr>
              <a:t>a-SPRITE</a:t>
            </a:r>
            <a:endParaRPr/>
          </a:p>
          <a:p>
            <a:pPr indent="-414265" lvl="1" marL="82853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151C18"/>
              </a:buClr>
              <a:buSzPts val="3837"/>
              <a:buFont typeface="Arial"/>
              <a:buChar char="•"/>
            </a:pPr>
            <a:r>
              <a:rPr b="0" i="0" lang="en-US" sz="3837" u="none" cap="none" strike="noStrike">
                <a:solidFill>
                  <a:srgbClr val="151C18"/>
                </a:solidFill>
                <a:latin typeface="Arial"/>
                <a:ea typeface="Arial"/>
                <a:cs typeface="Arial"/>
                <a:sym typeface="Arial"/>
              </a:rPr>
              <a:t>PISKEL</a:t>
            </a:r>
            <a:endParaRPr/>
          </a:p>
          <a:p>
            <a:pPr indent="-414265" lvl="1" marL="82853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151C18"/>
              </a:buClr>
              <a:buSzPts val="3837"/>
              <a:buFont typeface="Arial"/>
              <a:buChar char="•"/>
            </a:pPr>
            <a:r>
              <a:rPr b="0" i="0" lang="en-US" sz="3837" u="none" cap="none" strike="noStrike">
                <a:solidFill>
                  <a:srgbClr val="151C18"/>
                </a:solidFill>
                <a:latin typeface="Arial"/>
                <a:ea typeface="Arial"/>
                <a:cs typeface="Arial"/>
                <a:sym typeface="Arial"/>
              </a:rPr>
              <a:t>PIXEL STUDIO</a:t>
            </a:r>
            <a:endParaRPr/>
          </a:p>
          <a:p>
            <a:pPr indent="-414265" lvl="1" marL="82853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151C18"/>
              </a:buClr>
              <a:buSzPts val="3837"/>
              <a:buFont typeface="Arial"/>
              <a:buChar char="•"/>
            </a:pPr>
            <a:r>
              <a:rPr b="0" i="0" lang="en-US" sz="3837" u="none" cap="none" strike="noStrike">
                <a:solidFill>
                  <a:srgbClr val="151C18"/>
                </a:solidFill>
                <a:latin typeface="Arial"/>
                <a:ea typeface="Arial"/>
                <a:cs typeface="Arial"/>
                <a:sym typeface="Arial"/>
              </a:rPr>
              <a:t>PHOTOSHOP</a:t>
            </a:r>
            <a:endParaRPr/>
          </a:p>
          <a:p>
            <a:pPr indent="-414265" lvl="1" marL="82853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Clr>
                <a:srgbClr val="151C18"/>
              </a:buClr>
              <a:buSzPts val="3837"/>
              <a:buFont typeface="Arial"/>
              <a:buChar char="•"/>
            </a:pPr>
            <a:r>
              <a:rPr b="0" i="0" lang="en-US" sz="3837" u="none" cap="none" strike="noStrike">
                <a:solidFill>
                  <a:srgbClr val="151C18"/>
                </a:solidFill>
                <a:latin typeface="Arial"/>
                <a:ea typeface="Arial"/>
                <a:cs typeface="Arial"/>
                <a:sym typeface="Arial"/>
              </a:rPr>
              <a:t>graphicsgale</a:t>
            </a:r>
            <a:endParaRPr/>
          </a:p>
          <a:p>
            <a:pPr indent="0" lvl="0" marL="0" marR="0" rtl="0" algn="ctr">
              <a:lnSpc>
                <a:spcPct val="14000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837" u="none" cap="none" strike="noStrike">
              <a:solidFill>
                <a:srgbClr val="151C1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3"/>
          <p:cNvSpPr/>
          <p:nvPr/>
        </p:nvSpPr>
        <p:spPr>
          <a:xfrm>
            <a:off x="709320" y="1028700"/>
            <a:ext cx="3357879" cy="3101840"/>
          </a:xfrm>
          <a:custGeom>
            <a:rect b="b" l="l" r="r" t="t"/>
            <a:pathLst>
              <a:path extrusionOk="0" h="3101840" w="3357879">
                <a:moveTo>
                  <a:pt x="0" y="0"/>
                </a:moveTo>
                <a:lnTo>
                  <a:pt x="3357879" y="0"/>
                </a:lnTo>
                <a:lnTo>
                  <a:pt x="3357879" y="3101840"/>
                </a:lnTo>
                <a:lnTo>
                  <a:pt x="0" y="31018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30144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4"/>
          <p:cNvSpPr/>
          <p:nvPr/>
        </p:nvSpPr>
        <p:spPr>
          <a:xfrm>
            <a:off x="1028700" y="739286"/>
            <a:ext cx="3357879" cy="3101840"/>
          </a:xfrm>
          <a:custGeom>
            <a:rect b="b" l="l" r="r" t="t"/>
            <a:pathLst>
              <a:path extrusionOk="0" h="3101840" w="3357879">
                <a:moveTo>
                  <a:pt x="0" y="0"/>
                </a:moveTo>
                <a:lnTo>
                  <a:pt x="3357879" y="0"/>
                </a:lnTo>
                <a:lnTo>
                  <a:pt x="3357879" y="3101840"/>
                </a:lnTo>
                <a:lnTo>
                  <a:pt x="0" y="310184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5" name="Google Shape;135;p4"/>
          <p:cNvSpPr/>
          <p:nvPr/>
        </p:nvSpPr>
        <p:spPr>
          <a:xfrm>
            <a:off x="17471282" y="9382423"/>
            <a:ext cx="559282" cy="904577"/>
          </a:xfrm>
          <a:custGeom>
            <a:rect b="b" l="l" r="r" t="t"/>
            <a:pathLst>
              <a:path extrusionOk="0" h="904577" w="559282">
                <a:moveTo>
                  <a:pt x="0" y="0"/>
                </a:moveTo>
                <a:lnTo>
                  <a:pt x="559282" y="0"/>
                </a:lnTo>
                <a:lnTo>
                  <a:pt x="559282" y="904577"/>
                </a:lnTo>
                <a:lnTo>
                  <a:pt x="0" y="904577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36" name="Google Shape;136;p4"/>
          <p:cNvSpPr txBox="1"/>
          <p:nvPr/>
        </p:nvSpPr>
        <p:spPr>
          <a:xfrm>
            <a:off x="2408248" y="4553694"/>
            <a:ext cx="14029500" cy="46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345440" lvl="1" marL="690882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E1D5FD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E1D5FD"/>
                </a:solidFill>
                <a:latin typeface="Arial"/>
                <a:ea typeface="Arial"/>
                <a:cs typeface="Arial"/>
                <a:sym typeface="Arial"/>
              </a:rPr>
              <a:t>MINI BOSS, SITE COM </a:t>
            </a:r>
            <a:r>
              <a:rPr lang="en-US" sz="3200">
                <a:solidFill>
                  <a:srgbClr val="E1D5FD"/>
                </a:solidFill>
              </a:rPr>
              <a:t>REFERÊNCIAS</a:t>
            </a:r>
            <a:r>
              <a:rPr b="0" i="0" lang="en-US" sz="3200" u="none" cap="none" strike="noStrike">
                <a:solidFill>
                  <a:srgbClr val="E1D5FD"/>
                </a:solidFill>
                <a:latin typeface="Arial"/>
                <a:ea typeface="Arial"/>
                <a:cs typeface="Arial"/>
                <a:sym typeface="Arial"/>
              </a:rPr>
              <a:t> E TUTORIAIS- CELESTE</a:t>
            </a:r>
            <a:endParaRPr/>
          </a:p>
          <a:p>
            <a:pPr indent="-142240" lvl="1" marL="690882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E1D5F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5440" lvl="1" marL="690882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E1D5FD"/>
              </a:buClr>
              <a:buSzPts val="3200"/>
              <a:buFont typeface="Arial"/>
              <a:buChar char="•"/>
            </a:pPr>
            <a:r>
              <a:rPr b="0" i="0" lang="en-US" sz="3200" u="none" cap="none" strike="noStrike">
                <a:solidFill>
                  <a:srgbClr val="E1D5FD"/>
                </a:solidFill>
                <a:latin typeface="Arial"/>
                <a:ea typeface="Arial"/>
                <a:cs typeface="Arial"/>
                <a:sym typeface="Arial"/>
              </a:rPr>
              <a:t>lOSPEC , SITE ONDE TE DÃO PALETAS DE CORES PRONTAS </a:t>
            </a:r>
            <a:endParaRPr/>
          </a:p>
          <a:p>
            <a:pPr indent="-142240" lvl="1" marL="690882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E1D5FD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5440" lvl="1" marL="690882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E1D5FD"/>
              </a:buClr>
              <a:buSzPts val="3200"/>
              <a:buFont typeface="Arial"/>
              <a:buChar char="•"/>
            </a:pPr>
            <a:r>
              <a:rPr lang="en-US" sz="3200">
                <a:solidFill>
                  <a:srgbClr val="E1D5FD"/>
                </a:solidFill>
              </a:rPr>
              <a:t>P</a:t>
            </a:r>
            <a:r>
              <a:rPr b="0" i="0" lang="en-US" sz="3200" u="none" cap="none" strike="noStrike">
                <a:solidFill>
                  <a:srgbClr val="E1D5FD"/>
                </a:solidFill>
                <a:latin typeface="Arial"/>
                <a:ea typeface="Arial"/>
                <a:cs typeface="Arial"/>
                <a:sym typeface="Arial"/>
              </a:rPr>
              <a:t>INTEREST E </a:t>
            </a:r>
            <a:r>
              <a:rPr lang="en-US" sz="3200">
                <a:solidFill>
                  <a:srgbClr val="E1D5FD"/>
                </a:solidFill>
              </a:rPr>
              <a:t>TWITTER</a:t>
            </a:r>
            <a:r>
              <a:rPr b="0" i="0" lang="en-US" sz="3200" u="none" cap="none" strike="noStrike">
                <a:solidFill>
                  <a:srgbClr val="E1D5FD"/>
                </a:solidFill>
                <a:latin typeface="Arial"/>
                <a:ea typeface="Arial"/>
                <a:cs typeface="Arial"/>
                <a:sym typeface="Arial"/>
              </a:rPr>
              <a:t> PARA SE ENCONTRAR </a:t>
            </a:r>
            <a:r>
              <a:rPr lang="en-US" sz="3200">
                <a:solidFill>
                  <a:srgbClr val="E1D5FD"/>
                </a:solidFill>
              </a:rPr>
              <a:t>REFERÊNCIAS</a:t>
            </a:r>
            <a:r>
              <a:rPr b="0" i="0" lang="en-US" sz="3200" u="none" cap="none" strike="noStrike">
                <a:solidFill>
                  <a:srgbClr val="E1D5FD"/>
                </a:solidFill>
                <a:latin typeface="Arial"/>
                <a:ea typeface="Arial"/>
                <a:cs typeface="Arial"/>
                <a:sym typeface="Arial"/>
              </a:rPr>
              <a:t> E TRABALHOS COM PIXEL ART, FAÇA SEU </a:t>
            </a:r>
            <a:r>
              <a:rPr lang="en-US" sz="3200">
                <a:solidFill>
                  <a:srgbClr val="E1D5FD"/>
                </a:solidFill>
              </a:rPr>
              <a:t>ALGORITMO</a:t>
            </a:r>
            <a:r>
              <a:rPr b="0" i="0" lang="en-US" sz="3200" u="none" cap="none" strike="noStrike">
                <a:solidFill>
                  <a:srgbClr val="E1D5FD"/>
                </a:solidFill>
                <a:latin typeface="Arial"/>
                <a:ea typeface="Arial"/>
                <a:cs typeface="Arial"/>
                <a:sym typeface="Arial"/>
              </a:rPr>
              <a:t> TRABALHAR PARA </a:t>
            </a:r>
            <a:r>
              <a:rPr lang="en-US" sz="3200">
                <a:solidFill>
                  <a:srgbClr val="E1D5FD"/>
                </a:solidFill>
              </a:rPr>
              <a:t>VOCÊ</a:t>
            </a:r>
            <a:endParaRPr/>
          </a:p>
        </p:txBody>
      </p:sp>
      <p:sp>
        <p:nvSpPr>
          <p:cNvPr id="137" name="Google Shape;137;p4"/>
          <p:cNvSpPr txBox="1"/>
          <p:nvPr/>
        </p:nvSpPr>
        <p:spPr>
          <a:xfrm>
            <a:off x="5555067" y="1206539"/>
            <a:ext cx="8936628" cy="13868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7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900" u="none" cap="none" strike="noStrike">
                <a:solidFill>
                  <a:srgbClr val="E1D5FD"/>
                </a:solidFill>
                <a:latin typeface="Arial"/>
                <a:ea typeface="Arial"/>
                <a:cs typeface="Arial"/>
                <a:sym typeface="Arial"/>
              </a:rPr>
              <a:t>SITES QUE FACILITAM SEU TRABALHO E APRENDIZADO: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E14A2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001000" y="0"/>
            <a:ext cx="10287000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5"/>
          <p:cNvSpPr/>
          <p:nvPr/>
        </p:nvSpPr>
        <p:spPr>
          <a:xfrm>
            <a:off x="9676923" y="1919718"/>
            <a:ext cx="7129903" cy="3502434"/>
          </a:xfrm>
          <a:custGeom>
            <a:rect b="b" l="l" r="r" t="t"/>
            <a:pathLst>
              <a:path extrusionOk="0" h="3502434" w="7129903">
                <a:moveTo>
                  <a:pt x="0" y="0"/>
                </a:moveTo>
                <a:lnTo>
                  <a:pt x="7129903" y="0"/>
                </a:lnTo>
                <a:lnTo>
                  <a:pt x="7129903" y="3502434"/>
                </a:lnTo>
                <a:lnTo>
                  <a:pt x="0" y="35024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-1659" r="-5383" t="0"/>
            </a:stretch>
          </a:blipFill>
          <a:ln>
            <a:noFill/>
          </a:ln>
        </p:spPr>
      </p:sp>
      <p:sp>
        <p:nvSpPr>
          <p:cNvPr id="144" name="Google Shape;144;p5"/>
          <p:cNvSpPr/>
          <p:nvPr/>
        </p:nvSpPr>
        <p:spPr>
          <a:xfrm>
            <a:off x="8710099" y="6469319"/>
            <a:ext cx="9063551" cy="3193851"/>
          </a:xfrm>
          <a:custGeom>
            <a:rect b="b" l="l" r="r" t="t"/>
            <a:pathLst>
              <a:path extrusionOk="0" h="3193851" w="9063551">
                <a:moveTo>
                  <a:pt x="0" y="0"/>
                </a:moveTo>
                <a:lnTo>
                  <a:pt x="9063551" y="0"/>
                </a:lnTo>
                <a:lnTo>
                  <a:pt x="9063551" y="3193851"/>
                </a:lnTo>
                <a:lnTo>
                  <a:pt x="0" y="319385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-254" r="-3061" t="0"/>
            </a:stretch>
          </a:blipFill>
          <a:ln>
            <a:noFill/>
          </a:ln>
        </p:spPr>
      </p:sp>
      <p:sp>
        <p:nvSpPr>
          <p:cNvPr id="145" name="Google Shape;145;p5"/>
          <p:cNvSpPr txBox="1"/>
          <p:nvPr/>
        </p:nvSpPr>
        <p:spPr>
          <a:xfrm>
            <a:off x="3036395" y="93980"/>
            <a:ext cx="10909399" cy="9347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7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51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Começando pelo básIco</a:t>
            </a:r>
            <a:endParaRPr/>
          </a:p>
        </p:txBody>
      </p:sp>
      <p:sp>
        <p:nvSpPr>
          <p:cNvPr id="146" name="Google Shape;146;p5"/>
          <p:cNvSpPr txBox="1"/>
          <p:nvPr/>
        </p:nvSpPr>
        <p:spPr>
          <a:xfrm>
            <a:off x="347408" y="1179830"/>
            <a:ext cx="7653592" cy="29864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JAGGIES</a:t>
            </a:r>
            <a:endParaRPr/>
          </a:p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99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Existem duas linhas básicas que precisamos aprender a fazer em pixel art: retas e curvas</a:t>
            </a:r>
            <a:endParaRPr/>
          </a:p>
        </p:txBody>
      </p:sp>
      <p:sp>
        <p:nvSpPr>
          <p:cNvPr id="147" name="Google Shape;147;p5"/>
          <p:cNvSpPr txBox="1"/>
          <p:nvPr/>
        </p:nvSpPr>
        <p:spPr>
          <a:xfrm>
            <a:off x="534608" y="4629037"/>
            <a:ext cx="7714445" cy="150050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 chave para criar belas linhas de pixels é reduzir o número de irregularidades : </a:t>
            </a:r>
            <a:endParaRPr/>
          </a:p>
        </p:txBody>
      </p:sp>
      <p:sp>
        <p:nvSpPr>
          <p:cNvPr id="148" name="Google Shape;148;p5"/>
          <p:cNvSpPr txBox="1"/>
          <p:nvPr/>
        </p:nvSpPr>
        <p:spPr>
          <a:xfrm>
            <a:off x="286555" y="6596267"/>
            <a:ext cx="8210700" cy="16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è </a:t>
            </a:r>
            <a:r>
              <a:rPr lang="en-US" sz="2800">
                <a:solidFill>
                  <a:srgbClr val="FFFFFF"/>
                </a:solidFill>
              </a:rPr>
              <a:t>impossível</a:t>
            </a: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evitar completamente as irregularidades em um sprite  portanto O objetivo é simplesmente minimizá-los 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E1B5B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6"/>
          <p:cNvSpPr/>
          <p:nvPr/>
        </p:nvSpPr>
        <p:spPr>
          <a:xfrm>
            <a:off x="-270266" y="9258300"/>
            <a:ext cx="7315200" cy="1250234"/>
          </a:xfrm>
          <a:custGeom>
            <a:rect b="b" l="l" r="r" t="t"/>
            <a:pathLst>
              <a:path extrusionOk="0" h="1250234" w="7315200">
                <a:moveTo>
                  <a:pt x="0" y="0"/>
                </a:moveTo>
                <a:lnTo>
                  <a:pt x="7315200" y="0"/>
                </a:lnTo>
                <a:lnTo>
                  <a:pt x="7315200" y="1250234"/>
                </a:lnTo>
                <a:lnTo>
                  <a:pt x="0" y="125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4" name="Google Shape;154;p6"/>
          <p:cNvSpPr/>
          <p:nvPr/>
        </p:nvSpPr>
        <p:spPr>
          <a:xfrm>
            <a:off x="6336395" y="9258300"/>
            <a:ext cx="7315200" cy="1250234"/>
          </a:xfrm>
          <a:custGeom>
            <a:rect b="b" l="l" r="r" t="t"/>
            <a:pathLst>
              <a:path extrusionOk="0" h="1250234" w="7315200">
                <a:moveTo>
                  <a:pt x="0" y="0"/>
                </a:moveTo>
                <a:lnTo>
                  <a:pt x="7315200" y="0"/>
                </a:lnTo>
                <a:lnTo>
                  <a:pt x="7315200" y="1250234"/>
                </a:lnTo>
                <a:lnTo>
                  <a:pt x="0" y="125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5" name="Google Shape;155;p6"/>
          <p:cNvSpPr/>
          <p:nvPr/>
        </p:nvSpPr>
        <p:spPr>
          <a:xfrm>
            <a:off x="11958720" y="9258300"/>
            <a:ext cx="7315200" cy="1250234"/>
          </a:xfrm>
          <a:custGeom>
            <a:rect b="b" l="l" r="r" t="t"/>
            <a:pathLst>
              <a:path extrusionOk="0" h="1250234" w="7315200">
                <a:moveTo>
                  <a:pt x="0" y="0"/>
                </a:moveTo>
                <a:lnTo>
                  <a:pt x="7315200" y="0"/>
                </a:lnTo>
                <a:lnTo>
                  <a:pt x="7315200" y="1250234"/>
                </a:lnTo>
                <a:lnTo>
                  <a:pt x="0" y="125023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6" name="Google Shape;156;p6"/>
          <p:cNvSpPr/>
          <p:nvPr/>
        </p:nvSpPr>
        <p:spPr>
          <a:xfrm>
            <a:off x="-1508899" y="2427182"/>
            <a:ext cx="4896233" cy="2216658"/>
          </a:xfrm>
          <a:custGeom>
            <a:rect b="b" l="l" r="r" t="t"/>
            <a:pathLst>
              <a:path extrusionOk="0" h="2216658" w="4896233">
                <a:moveTo>
                  <a:pt x="0" y="0"/>
                </a:moveTo>
                <a:lnTo>
                  <a:pt x="4896233" y="0"/>
                </a:lnTo>
                <a:lnTo>
                  <a:pt x="4896233" y="2216658"/>
                </a:lnTo>
                <a:lnTo>
                  <a:pt x="0" y="22166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7" name="Google Shape;157;p6"/>
          <p:cNvSpPr/>
          <p:nvPr/>
        </p:nvSpPr>
        <p:spPr>
          <a:xfrm>
            <a:off x="336560" y="5119031"/>
            <a:ext cx="4896233" cy="2270072"/>
          </a:xfrm>
          <a:custGeom>
            <a:rect b="b" l="l" r="r" t="t"/>
            <a:pathLst>
              <a:path extrusionOk="0" h="2270072" w="4896233">
                <a:moveTo>
                  <a:pt x="0" y="0"/>
                </a:moveTo>
                <a:lnTo>
                  <a:pt x="4896233" y="0"/>
                </a:lnTo>
                <a:lnTo>
                  <a:pt x="4896233" y="2270072"/>
                </a:lnTo>
                <a:lnTo>
                  <a:pt x="0" y="22700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8" name="Google Shape;158;p6"/>
          <p:cNvSpPr/>
          <p:nvPr/>
        </p:nvSpPr>
        <p:spPr>
          <a:xfrm>
            <a:off x="8524287" y="3609340"/>
            <a:ext cx="8492161" cy="2068999"/>
          </a:xfrm>
          <a:custGeom>
            <a:rect b="b" l="l" r="r" t="t"/>
            <a:pathLst>
              <a:path extrusionOk="0" h="2068999" w="8492161">
                <a:moveTo>
                  <a:pt x="0" y="0"/>
                </a:moveTo>
                <a:lnTo>
                  <a:pt x="8492161" y="0"/>
                </a:lnTo>
                <a:lnTo>
                  <a:pt x="8492161" y="2068999"/>
                </a:lnTo>
                <a:lnTo>
                  <a:pt x="0" y="206899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59" name="Google Shape;159;p6"/>
          <p:cNvSpPr/>
          <p:nvPr/>
        </p:nvSpPr>
        <p:spPr>
          <a:xfrm>
            <a:off x="48183" y="2664777"/>
            <a:ext cx="4896233" cy="2216658"/>
          </a:xfrm>
          <a:custGeom>
            <a:rect b="b" l="l" r="r" t="t"/>
            <a:pathLst>
              <a:path extrusionOk="0" h="2216658" w="4896233">
                <a:moveTo>
                  <a:pt x="0" y="0"/>
                </a:moveTo>
                <a:lnTo>
                  <a:pt x="4896233" y="0"/>
                </a:lnTo>
                <a:lnTo>
                  <a:pt x="4896233" y="2216659"/>
                </a:lnTo>
                <a:lnTo>
                  <a:pt x="0" y="221665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0" name="Google Shape;160;p6"/>
          <p:cNvSpPr/>
          <p:nvPr/>
        </p:nvSpPr>
        <p:spPr>
          <a:xfrm>
            <a:off x="6695884" y="5086011"/>
            <a:ext cx="4896233" cy="2270072"/>
          </a:xfrm>
          <a:custGeom>
            <a:rect b="b" l="l" r="r" t="t"/>
            <a:pathLst>
              <a:path extrusionOk="0" h="2270072" w="4896233">
                <a:moveTo>
                  <a:pt x="0" y="0"/>
                </a:moveTo>
                <a:lnTo>
                  <a:pt x="4896232" y="0"/>
                </a:lnTo>
                <a:lnTo>
                  <a:pt x="4896232" y="2270072"/>
                </a:lnTo>
                <a:lnTo>
                  <a:pt x="0" y="227007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1" name="Google Shape;161;p6"/>
          <p:cNvSpPr/>
          <p:nvPr/>
        </p:nvSpPr>
        <p:spPr>
          <a:xfrm>
            <a:off x="13092130" y="5159211"/>
            <a:ext cx="4896233" cy="2270072"/>
          </a:xfrm>
          <a:custGeom>
            <a:rect b="b" l="l" r="r" t="t"/>
            <a:pathLst>
              <a:path extrusionOk="0" h="2270072" w="4896233">
                <a:moveTo>
                  <a:pt x="0" y="0"/>
                </a:moveTo>
                <a:lnTo>
                  <a:pt x="4896233" y="0"/>
                </a:lnTo>
                <a:lnTo>
                  <a:pt x="4896233" y="2270071"/>
                </a:lnTo>
                <a:lnTo>
                  <a:pt x="0" y="22700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2" name="Google Shape;162;p6"/>
          <p:cNvSpPr/>
          <p:nvPr/>
        </p:nvSpPr>
        <p:spPr>
          <a:xfrm rot="10800000">
            <a:off x="12770368" y="0"/>
            <a:ext cx="7315200" cy="1782249"/>
          </a:xfrm>
          <a:custGeom>
            <a:rect b="b" l="l" r="r" t="t"/>
            <a:pathLst>
              <a:path extrusionOk="0" h="1782249" w="7315200">
                <a:moveTo>
                  <a:pt x="0" y="0"/>
                </a:moveTo>
                <a:lnTo>
                  <a:pt x="7315200" y="0"/>
                </a:lnTo>
                <a:lnTo>
                  <a:pt x="7315200" y="1782249"/>
                </a:lnTo>
                <a:lnTo>
                  <a:pt x="0" y="1782249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3" name="Google Shape;163;p6"/>
          <p:cNvSpPr/>
          <p:nvPr/>
        </p:nvSpPr>
        <p:spPr>
          <a:xfrm>
            <a:off x="-3867533" y="2664248"/>
            <a:ext cx="4896233" cy="2216658"/>
          </a:xfrm>
          <a:custGeom>
            <a:rect b="b" l="l" r="r" t="t"/>
            <a:pathLst>
              <a:path extrusionOk="0" h="2216658" w="4896233">
                <a:moveTo>
                  <a:pt x="0" y="0"/>
                </a:moveTo>
                <a:lnTo>
                  <a:pt x="4896233" y="0"/>
                </a:lnTo>
                <a:lnTo>
                  <a:pt x="4896233" y="2216658"/>
                </a:lnTo>
                <a:lnTo>
                  <a:pt x="0" y="221665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64" name="Google Shape;164;p6"/>
          <p:cNvSpPr txBox="1"/>
          <p:nvPr/>
        </p:nvSpPr>
        <p:spPr>
          <a:xfrm>
            <a:off x="2496300" y="1303232"/>
            <a:ext cx="13295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FFFFFF"/>
                </a:solidFill>
              </a:rPr>
              <a:t>Termos</a:t>
            </a: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US" sz="3600">
                <a:solidFill>
                  <a:srgbClr val="FFFFFF"/>
                </a:solidFill>
              </a:rPr>
              <a:t>que</a:t>
            </a:r>
            <a:r>
              <a:rPr b="0" i="0" lang="en-US" sz="3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são interessantes e como USAR:</a:t>
            </a:r>
            <a:endParaRPr/>
          </a:p>
        </p:txBody>
      </p:sp>
      <p:sp>
        <p:nvSpPr>
          <p:cNvPr id="165" name="Google Shape;165;p6"/>
          <p:cNvSpPr txBox="1"/>
          <p:nvPr/>
        </p:nvSpPr>
        <p:spPr>
          <a:xfrm>
            <a:off x="765153" y="5885450"/>
            <a:ext cx="4039046" cy="5759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ANTI-ALIASING</a:t>
            </a:r>
            <a:endParaRPr/>
          </a:p>
        </p:txBody>
      </p:sp>
      <p:sp>
        <p:nvSpPr>
          <p:cNvPr id="166" name="Google Shape;166;p6"/>
          <p:cNvSpPr txBox="1"/>
          <p:nvPr/>
        </p:nvSpPr>
        <p:spPr>
          <a:xfrm>
            <a:off x="7996244" y="5918470"/>
            <a:ext cx="2332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00" u="none" cap="none" strike="noStrike">
                <a:solidFill>
                  <a:srgbClr val="F2FCFC"/>
                </a:solidFill>
                <a:latin typeface="Arial"/>
                <a:ea typeface="Arial"/>
                <a:cs typeface="Arial"/>
                <a:sym typeface="Arial"/>
              </a:rPr>
              <a:t>SE</a:t>
            </a:r>
            <a:r>
              <a:rPr lang="en-US" sz="3200">
                <a:solidFill>
                  <a:srgbClr val="F2FCFC"/>
                </a:solidFill>
              </a:rPr>
              <a:t>LL</a:t>
            </a:r>
            <a:r>
              <a:rPr b="0" i="0" lang="en-US" sz="3200" u="none" cap="none" strike="noStrike">
                <a:solidFill>
                  <a:srgbClr val="F2FCFC"/>
                </a:solidFill>
                <a:latin typeface="Arial"/>
                <a:ea typeface="Arial"/>
                <a:cs typeface="Arial"/>
                <a:sym typeface="Arial"/>
              </a:rPr>
              <a:t>OUT</a:t>
            </a:r>
            <a:endParaRPr/>
          </a:p>
        </p:txBody>
      </p:sp>
      <p:sp>
        <p:nvSpPr>
          <p:cNvPr id="167" name="Google Shape;167;p6"/>
          <p:cNvSpPr txBox="1"/>
          <p:nvPr/>
        </p:nvSpPr>
        <p:spPr>
          <a:xfrm>
            <a:off x="14284146" y="5958649"/>
            <a:ext cx="3015000" cy="4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2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99">
                <a:solidFill>
                  <a:srgbClr val="F2FCFC"/>
                </a:solidFill>
              </a:rPr>
              <a:t>DITHERING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BBFF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7"/>
          <p:cNvSpPr/>
          <p:nvPr/>
        </p:nvSpPr>
        <p:spPr>
          <a:xfrm>
            <a:off x="8522830" y="2984879"/>
            <a:ext cx="9524448" cy="5158271"/>
          </a:xfrm>
          <a:custGeom>
            <a:rect b="b" l="l" r="r" t="t"/>
            <a:pathLst>
              <a:path extrusionOk="0" h="5158271" w="9524448">
                <a:moveTo>
                  <a:pt x="0" y="0"/>
                </a:moveTo>
                <a:lnTo>
                  <a:pt x="9524449" y="0"/>
                </a:lnTo>
                <a:lnTo>
                  <a:pt x="9524449" y="5158271"/>
                </a:lnTo>
                <a:lnTo>
                  <a:pt x="0" y="5158271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73" name="Google Shape;173;p7"/>
          <p:cNvSpPr txBox="1"/>
          <p:nvPr/>
        </p:nvSpPr>
        <p:spPr>
          <a:xfrm>
            <a:off x="5334799" y="560704"/>
            <a:ext cx="5553968" cy="80264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43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ANTI-ALIASING</a:t>
            </a:r>
            <a:endParaRPr/>
          </a:p>
        </p:txBody>
      </p:sp>
      <p:sp>
        <p:nvSpPr>
          <p:cNvPr id="174" name="Google Shape;174;p7"/>
          <p:cNvSpPr txBox="1"/>
          <p:nvPr/>
        </p:nvSpPr>
        <p:spPr>
          <a:xfrm>
            <a:off x="0" y="1631694"/>
            <a:ext cx="77547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objetIvo:</a:t>
            </a:r>
            <a:endParaRPr/>
          </a:p>
          <a:p>
            <a:pPr indent="-226696" lvl="1" marL="453392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lang="en-US" sz="2200">
                <a:highlight>
                  <a:srgbClr val="9900FF"/>
                </a:highlight>
              </a:rPr>
              <a:t>S</a:t>
            </a:r>
            <a:r>
              <a:rPr b="0" i="0" lang="en-US" sz="2200" u="none" cap="none" strike="noStrike">
                <a:solidFill>
                  <a:srgbClr val="000000"/>
                </a:solidFill>
                <a:highlight>
                  <a:srgbClr val="9900FF"/>
                </a:highlight>
                <a:latin typeface="Arial"/>
                <a:ea typeface="Arial"/>
                <a:cs typeface="Arial"/>
                <a:sym typeface="Arial"/>
              </a:rPr>
              <a:t>uav</a:t>
            </a:r>
            <a:r>
              <a:rPr lang="en-US" sz="2200">
                <a:highlight>
                  <a:srgbClr val="9900FF"/>
                </a:highlight>
              </a:rPr>
              <a:t>i</a:t>
            </a:r>
            <a:r>
              <a:rPr b="0" i="0" lang="en-US" sz="2200" u="none" cap="none" strike="noStrike">
                <a:solidFill>
                  <a:srgbClr val="000000"/>
                </a:solidFill>
                <a:highlight>
                  <a:srgbClr val="9900FF"/>
                </a:highlight>
                <a:latin typeface="Arial"/>
                <a:ea typeface="Arial"/>
                <a:cs typeface="Arial"/>
                <a:sym typeface="Arial"/>
              </a:rPr>
              <a:t>zar os contornos </a:t>
            </a: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 DEIXA-LOS MAIS CIRCULARES - </a:t>
            </a:r>
            <a:r>
              <a:rPr lang="en-US" sz="2100"/>
              <a:t>BLUR</a:t>
            </a:r>
            <a:endParaRPr/>
          </a:p>
        </p:txBody>
      </p:sp>
      <p:sp>
        <p:nvSpPr>
          <p:cNvPr id="175" name="Google Shape;175;p7"/>
          <p:cNvSpPr txBox="1"/>
          <p:nvPr/>
        </p:nvSpPr>
        <p:spPr>
          <a:xfrm>
            <a:off x="357114" y="3386455"/>
            <a:ext cx="7754700" cy="654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799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REGRAS DE COMO USAR:</a:t>
            </a:r>
            <a:endParaRPr/>
          </a:p>
          <a:p>
            <a:pPr indent="0" lvl="0" marL="0" marR="0" rtl="0" algn="ctr">
              <a:lnSpc>
                <a:spcPct val="1481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799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6696" lvl="1" marL="453392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USAR UMA COR QUE ESTEJA ENTRE O FUNDO E A COR DO CONTORNO 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6696" lvl="1" marL="453392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USAR COM SELETIVIDADE PARA NAO ALTERAR A FORMA ORIGINAL 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6696" lvl="1" marL="453392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USAR APENAS QUANDO A ARTE JA ESTIVER FINALIZADA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6696" lvl="1" marL="453392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Char char="•"/>
            </a:pPr>
            <a:r>
              <a:rPr lang="en-US" sz="2100"/>
              <a:t>U</a:t>
            </a: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SAR APENAS NO CONTORNO OU EM </a:t>
            </a:r>
            <a:r>
              <a:rPr lang="en-US" sz="2100"/>
              <a:t>POUQUÍSSIMAS</a:t>
            </a: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PARTES PARA A IMAGEM </a:t>
            </a:r>
            <a:r>
              <a:rPr lang="en-US" sz="2100"/>
              <a:t>NÃO</a:t>
            </a: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PARECER QUE ESTA COM RUIDO OU  QUE PERDEU A </a:t>
            </a:r>
            <a:r>
              <a:rPr lang="en-US" sz="2100"/>
              <a:t>DEFINIÇÃO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BBFF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"/>
          <p:cNvSpPr/>
          <p:nvPr/>
        </p:nvSpPr>
        <p:spPr>
          <a:xfrm>
            <a:off x="8358600" y="824884"/>
            <a:ext cx="8900700" cy="8825904"/>
          </a:xfrm>
          <a:custGeom>
            <a:rect b="b" l="l" r="r" t="t"/>
            <a:pathLst>
              <a:path extrusionOk="0" h="8825904" w="8900700">
                <a:moveTo>
                  <a:pt x="0" y="0"/>
                </a:moveTo>
                <a:lnTo>
                  <a:pt x="8900700" y="0"/>
                </a:lnTo>
                <a:lnTo>
                  <a:pt x="8900700" y="8825904"/>
                </a:lnTo>
                <a:lnTo>
                  <a:pt x="0" y="882590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1" name="Google Shape;181;p8"/>
          <p:cNvSpPr/>
          <p:nvPr/>
        </p:nvSpPr>
        <p:spPr>
          <a:xfrm>
            <a:off x="7342065" y="266299"/>
            <a:ext cx="2033071" cy="1524803"/>
          </a:xfrm>
          <a:custGeom>
            <a:rect b="b" l="l" r="r" t="t"/>
            <a:pathLst>
              <a:path extrusionOk="0" h="1524803" w="2033071">
                <a:moveTo>
                  <a:pt x="0" y="0"/>
                </a:moveTo>
                <a:lnTo>
                  <a:pt x="2033070" y="0"/>
                </a:lnTo>
                <a:lnTo>
                  <a:pt x="2033070" y="1524802"/>
                </a:lnTo>
                <a:lnTo>
                  <a:pt x="0" y="1524802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2" name="Google Shape;182;p8"/>
          <p:cNvSpPr/>
          <p:nvPr/>
        </p:nvSpPr>
        <p:spPr>
          <a:xfrm>
            <a:off x="16042821" y="4582895"/>
            <a:ext cx="2245179" cy="2057400"/>
          </a:xfrm>
          <a:custGeom>
            <a:rect b="b" l="l" r="r" t="t"/>
            <a:pathLst>
              <a:path extrusionOk="0" h="2057400" w="2245179">
                <a:moveTo>
                  <a:pt x="0" y="0"/>
                </a:moveTo>
                <a:lnTo>
                  <a:pt x="2245179" y="0"/>
                </a:lnTo>
                <a:lnTo>
                  <a:pt x="2245179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3" name="Google Shape;183;p8"/>
          <p:cNvSpPr txBox="1"/>
          <p:nvPr/>
        </p:nvSpPr>
        <p:spPr>
          <a:xfrm>
            <a:off x="572059" y="1912854"/>
            <a:ext cx="5848800" cy="53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18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23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Como </a:t>
            </a:r>
            <a:r>
              <a:rPr lang="en-US" sz="3231"/>
              <a:t>nosso</a:t>
            </a:r>
            <a:r>
              <a:rPr b="0" i="0" lang="en-US" sz="323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cérebro processa uma </a:t>
            </a:r>
            <a:r>
              <a:rPr lang="en-US" sz="3231"/>
              <a:t>li</a:t>
            </a:r>
            <a:r>
              <a:rPr b="0" i="0" lang="en-US" sz="323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nha quebrada de forma semelhante a uma l</a:t>
            </a:r>
            <a:r>
              <a:rPr lang="en-US" sz="3231"/>
              <a:t>i</a:t>
            </a:r>
            <a:r>
              <a:rPr b="0" i="0" lang="en-US" sz="323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nha ant</a:t>
            </a:r>
            <a:r>
              <a:rPr lang="en-US" sz="3231"/>
              <a:t>i</a:t>
            </a:r>
            <a:r>
              <a:rPr b="0" i="0" lang="en-US" sz="323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-al</a:t>
            </a:r>
            <a:r>
              <a:rPr lang="en-US" sz="3231"/>
              <a:t>i</a:t>
            </a:r>
            <a:r>
              <a:rPr b="0" i="0" lang="en-US" sz="323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ased, </a:t>
            </a:r>
            <a:r>
              <a:rPr lang="en-US" sz="3231"/>
              <a:t>i</a:t>
            </a:r>
            <a:r>
              <a:rPr b="0" i="0" lang="en-US" sz="323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sso perm</a:t>
            </a:r>
            <a:r>
              <a:rPr lang="en-US" sz="3231"/>
              <a:t>i</a:t>
            </a:r>
            <a:r>
              <a:rPr b="0" i="0" lang="en-US" sz="323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te transm</a:t>
            </a:r>
            <a:r>
              <a:rPr lang="en-US" sz="3231"/>
              <a:t>i</a:t>
            </a:r>
            <a:r>
              <a:rPr b="0" i="0" lang="en-US" sz="323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r>
              <a:rPr lang="en-US" sz="3231"/>
              <a:t>i</a:t>
            </a:r>
            <a:r>
              <a:rPr b="0" i="0" lang="en-US" sz="323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 mudanças sut</a:t>
            </a:r>
            <a:r>
              <a:rPr lang="en-US" sz="3231"/>
              <a:t>i</a:t>
            </a:r>
            <a:r>
              <a:rPr b="0" i="0" lang="en-US" sz="323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de forma sem cores ad</a:t>
            </a:r>
            <a:r>
              <a:rPr lang="en-US" sz="3231"/>
              <a:t>i</a:t>
            </a:r>
            <a:r>
              <a:rPr b="0" i="0" lang="en-US" sz="323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US" sz="3231"/>
              <a:t>i</a:t>
            </a:r>
            <a:r>
              <a:rPr b="0" i="0" lang="en-US" sz="323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ona</a:t>
            </a:r>
            <a:r>
              <a:rPr lang="en-US" sz="3231"/>
              <a:t>i</a:t>
            </a:r>
            <a:r>
              <a:rPr b="0" i="0" lang="en-US" sz="323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de uma mane</a:t>
            </a:r>
            <a:r>
              <a:rPr lang="en-US" sz="3231"/>
              <a:t>i</a:t>
            </a:r>
            <a:r>
              <a:rPr b="0" i="0" lang="en-US" sz="323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ra ma</a:t>
            </a:r>
            <a:r>
              <a:rPr lang="en-US" sz="3231"/>
              <a:t>i</a:t>
            </a:r>
            <a:r>
              <a:rPr b="0" i="0" lang="en-US" sz="323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l</a:t>
            </a:r>
            <a:r>
              <a:rPr lang="en-US" sz="3231"/>
              <a:t>i</a:t>
            </a:r>
            <a:r>
              <a:rPr b="0" i="0" lang="en-US" sz="323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mpa e del</a:t>
            </a:r>
            <a:r>
              <a:rPr lang="en-US" sz="3231"/>
              <a:t>i</a:t>
            </a:r>
            <a:r>
              <a:rPr b="0" i="0" lang="en-US" sz="3231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cada.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D8BBFF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9"/>
          <p:cNvSpPr/>
          <p:nvPr/>
        </p:nvSpPr>
        <p:spPr>
          <a:xfrm>
            <a:off x="11386567" y="1841920"/>
            <a:ext cx="5872733" cy="2847385"/>
          </a:xfrm>
          <a:custGeom>
            <a:rect b="b" l="l" r="r" t="t"/>
            <a:pathLst>
              <a:path extrusionOk="0" h="2847385" w="5872733">
                <a:moveTo>
                  <a:pt x="0" y="0"/>
                </a:moveTo>
                <a:lnTo>
                  <a:pt x="5872733" y="0"/>
                </a:lnTo>
                <a:lnTo>
                  <a:pt x="5872733" y="2847385"/>
                </a:lnTo>
                <a:lnTo>
                  <a:pt x="0" y="284738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189" name="Google Shape;189;p9"/>
          <p:cNvSpPr txBox="1"/>
          <p:nvPr/>
        </p:nvSpPr>
        <p:spPr>
          <a:xfrm>
            <a:off x="156136" y="331470"/>
            <a:ext cx="17673600" cy="1329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Sel</a:t>
            </a:r>
            <a:r>
              <a:rPr lang="en-US" sz="3600"/>
              <a:t>l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out (</a:t>
            </a:r>
            <a:r>
              <a:rPr b="0" i="0" lang="en-US" sz="3600" u="none" cap="none" strike="noStrike">
                <a:solidFill>
                  <a:srgbClr val="000000"/>
                </a:solidFill>
                <a:highlight>
                  <a:srgbClr val="877CE0"/>
                </a:highlight>
                <a:latin typeface="Arial"/>
                <a:ea typeface="Arial"/>
                <a:cs typeface="Arial"/>
                <a:sym typeface="Arial"/>
              </a:rPr>
              <a:t>de</a:t>
            </a:r>
            <a:r>
              <a:rPr lang="en-US" sz="3600">
                <a:highlight>
                  <a:srgbClr val="877CE0"/>
                </a:highlight>
              </a:rPr>
              <a:t>li</a:t>
            </a:r>
            <a:r>
              <a:rPr b="0" i="0" lang="en-US" sz="3600" u="none" cap="none" strike="noStrike">
                <a:solidFill>
                  <a:srgbClr val="000000"/>
                </a:solidFill>
                <a:highlight>
                  <a:srgbClr val="877CE0"/>
                </a:highlight>
                <a:latin typeface="Arial"/>
                <a:ea typeface="Arial"/>
                <a:cs typeface="Arial"/>
                <a:sym typeface="Arial"/>
              </a:rPr>
              <a:t>neamento selet</a:t>
            </a:r>
            <a:r>
              <a:rPr lang="en-US" sz="3600">
                <a:highlight>
                  <a:srgbClr val="877CE0"/>
                </a:highlight>
              </a:rPr>
              <a:t>I</a:t>
            </a:r>
            <a:r>
              <a:rPr b="0" i="0" lang="en-US" sz="3600" u="none" cap="none" strike="noStrike">
                <a:solidFill>
                  <a:srgbClr val="000000"/>
                </a:solidFill>
                <a:highlight>
                  <a:srgbClr val="877CE0"/>
                </a:highlight>
                <a:latin typeface="Arial"/>
                <a:ea typeface="Arial"/>
                <a:cs typeface="Arial"/>
                <a:sym typeface="Arial"/>
              </a:rPr>
              <a:t>vo 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às vezes também conhec</a:t>
            </a:r>
            <a:r>
              <a:rPr lang="en-US" sz="3600"/>
              <a:t>I</a:t>
            </a:r>
            <a:r>
              <a:rPr b="0" i="0" lang="en-US" sz="3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do como contorno quebrado,)</a:t>
            </a:r>
            <a:endParaRPr/>
          </a:p>
        </p:txBody>
      </p:sp>
      <p:sp>
        <p:nvSpPr>
          <p:cNvPr id="190" name="Google Shape;190;p9"/>
          <p:cNvSpPr txBox="1"/>
          <p:nvPr/>
        </p:nvSpPr>
        <p:spPr>
          <a:xfrm>
            <a:off x="156136" y="5445858"/>
            <a:ext cx="100569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/>
              <a:t>A</a:t>
            </a: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plicado especificamente aos contornos de um sprite. Ele ainda usa pixels mais claros e mais escuros (ou mesmo a ausência de pixels) para indicar onde uma forma avança ou se afasta do contorno.</a:t>
            </a:r>
            <a:endParaRPr/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100" u="sng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é uma escolha estilística </a:t>
            </a:r>
            <a:r>
              <a:rPr b="0" i="0" lang="en-US" sz="2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 pode ou não ser apropriado, dependendo do estilo geral e do objetivo do trabalho</a:t>
            </a:r>
            <a:endParaRPr/>
          </a:p>
        </p:txBody>
      </p:sp>
      <p:sp>
        <p:nvSpPr>
          <p:cNvPr id="191" name="Google Shape;191;p9"/>
          <p:cNvSpPr txBox="1"/>
          <p:nvPr/>
        </p:nvSpPr>
        <p:spPr>
          <a:xfrm>
            <a:off x="156136" y="2050845"/>
            <a:ext cx="9900900" cy="17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70"/>
              <a:t>O</a:t>
            </a:r>
            <a:r>
              <a:rPr b="0" i="0" lang="en-US" sz="407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BJETIVO </a:t>
            </a:r>
            <a:endParaRPr/>
          </a:p>
          <a:p>
            <a:pPr indent="0" lvl="0" marL="4572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90"/>
              <a:t>P</a:t>
            </a:r>
            <a:r>
              <a:rPr b="0" i="0" lang="en-US" sz="24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romover a </a:t>
            </a:r>
            <a:r>
              <a:rPr lang="en-US" sz="2490"/>
              <a:t>i</a:t>
            </a:r>
            <a:r>
              <a:rPr b="0" i="0" lang="en-US" sz="249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lusão de forma TRIDIMENSIONAL e TRANSMITIR MAIOR SUTILEZA AO DESENHO</a:t>
            </a:r>
            <a:endParaRPr/>
          </a:p>
        </p:txBody>
      </p:sp>
      <p:pic>
        <p:nvPicPr>
          <p:cNvPr id="192" name="Google Shape;192;p9"/>
          <p:cNvPicPr preferRelativeResize="0"/>
          <p:nvPr/>
        </p:nvPicPr>
        <p:blipFill rotWithShape="1">
          <a:blip r:embed="rId4">
            <a:alphaModFix/>
          </a:blip>
          <a:srcRect b="7252" l="0" r="0" t="7251"/>
          <a:stretch/>
        </p:blipFill>
        <p:spPr>
          <a:xfrm>
            <a:off x="10995878" y="4908380"/>
            <a:ext cx="6654111" cy="56889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2006-08-16T00:00:00Z</dcterms:created>
</cp:coreProperties>
</file>